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orient="horz" pos="3297">
          <p15:clr>
            <a:srgbClr val="A4A3A4"/>
          </p15:clr>
        </p15:guide>
        <p15:guide id="3" pos="317">
          <p15:clr>
            <a:srgbClr val="A4A3A4"/>
          </p15:clr>
        </p15:guide>
        <p15:guide id="4" orient="horz" pos="575">
          <p15:clr>
            <a:srgbClr val="A4A3A4"/>
          </p15:clr>
        </p15:guide>
        <p15:guide id="5" orient="horz" pos="303">
          <p15:clr>
            <a:srgbClr val="A4A3A4"/>
          </p15:clr>
        </p15:guide>
        <p15:guide id="6" pos="2767">
          <p15:clr>
            <a:srgbClr val="A4A3A4"/>
          </p15:clr>
        </p15:guide>
        <p15:guide id="7" pos="2993">
          <p15:clr>
            <a:srgbClr val="A4A3A4"/>
          </p15:clr>
        </p15:guide>
        <p15:guide id="8" pos="703">
          <p15:clr>
            <a:srgbClr val="A4A3A4"/>
          </p15:clr>
        </p15:guide>
        <p15:guide id="9" pos="5057">
          <p15:clr>
            <a:srgbClr val="A4A3A4"/>
          </p15:clr>
        </p15:guide>
        <p15:guide id="10" orient="horz" pos="1868">
          <p15:clr>
            <a:srgbClr val="A4A3A4"/>
          </p15:clr>
        </p15:guide>
      </p15:sldGuideLst>
    </p:ext>
    <p:ext uri="http://customooxmlschemas.google.com/">
      <go:slidesCustomData xmlns:go="http://customooxmlschemas.google.com/" r:id="rId40" roundtripDataSignature="AMtx7mgZx+SKG6iDBIoiUIF8WxiOcA8Z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CC5C25-4337-4860-A3CC-DC2562C7DB8D}">
  <a:tblStyle styleId="{5FCC5C25-4337-4860-A3CC-DC2562C7DB8D}"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297" orient="horz"/>
        <p:guide pos="317"/>
        <p:guide pos="575" orient="horz"/>
        <p:guide pos="303" orient="horz"/>
        <p:guide pos="2767"/>
        <p:guide pos="2993"/>
        <p:guide pos="703"/>
        <p:guide pos="5057"/>
        <p:guide pos="1868" orient="horz"/>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jp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jpg>
</file>

<file path=ppt/media/image3.png>
</file>

<file path=ppt/media/image30.png>
</file>

<file path=ppt/media/image31.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 name="Google Shape;5;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6" name="Google Shape;6;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
        <p:nvSpPr>
          <p:cNvPr id="7" name="Google Shape;7;n"/>
          <p:cNvSpPr txBox="1"/>
          <p:nvPr>
            <p:ph idx="3" type="hdr"/>
          </p:nvPr>
        </p:nvSpPr>
        <p:spPr>
          <a:xfrm>
            <a:off x="0" y="0"/>
            <a:ext cx="2946400" cy="4968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1" type="ftr"/>
          </p:nvPr>
        </p:nvSpPr>
        <p:spPr>
          <a:xfrm>
            <a:off x="0" y="9429750"/>
            <a:ext cx="2946400" cy="496888"/>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 name="Google Shape;45;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46" name="Google Shape;46;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2" name="Google Shape;152;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1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p1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4" name="Google Shape;184;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p1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8" name="Google Shape;228;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4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4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236" name="Google Shape;236;p4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43: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 name="Google Shape;57;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3" name="Google Shape;243;p1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7" name="Google Shape;277;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4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3" name="Google Shape;293;p4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294" name="Google Shape;294;p4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p2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3" name="Google Shape;313;p2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3" name="Google Shape;323;p2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p2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s-ES"/>
              <a:t>10. Les pedimos que se sienten, espalda erguida, pies puestos en el suelo y cierren los ojos. Nosotros los guiamos.</a:t>
            </a:r>
            <a:endParaRPr/>
          </a:p>
        </p:txBody>
      </p:sp>
      <p:sp>
        <p:nvSpPr>
          <p:cNvPr id="331" name="Google Shape;331;p2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49: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p4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 name="Google Shape;67;p4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68" name="Google Shape;68;p4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5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5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385" name="Google Shape;385;p5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51: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5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52: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6" name="Google Shape;406;p5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53: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9" name="Google Shape;419;p5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4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82" name="Google Shape;82;p4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 name="Google Shape;110;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4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4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129" name="Google Shape;129;p4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3" name="Shape 1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33" name="Shape 3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p:cSld name="8_Title Slide">
    <p:spTree>
      <p:nvGrpSpPr>
        <p:cNvPr id="34" name="Shape 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p:cSld name="9_Title Slide">
    <p:spTree>
      <p:nvGrpSpPr>
        <p:cNvPr id="35" name="Shape 3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Title Slide">
  <p:cSld name="10_Title Slide">
    <p:spTree>
      <p:nvGrpSpPr>
        <p:cNvPr id="36" name="Shape 36"/>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37" name="Shape 3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B">
  <p:cSld name="Subtema - 1 Imagen B">
    <p:spTree>
      <p:nvGrpSpPr>
        <p:cNvPr id="38" name="Shape 3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39" name="Shape 3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2 Imágenes">
  <p:cSld name="Subtema - 2 Imágenes">
    <p:spTree>
      <p:nvGrpSpPr>
        <p:cNvPr id="40" name="Shape 4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Imagen Gigante">
  <p:cSld name="Subtema - Imagen Gigante">
    <p:spTree>
      <p:nvGrpSpPr>
        <p:cNvPr id="41" name="Shape 4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42" name="Shape 4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y objetos" showMasterSp="0">
  <p:cSld name="2_Título y objetos">
    <p:spTree>
      <p:nvGrpSpPr>
        <p:cNvPr id="14" name="Shape 14"/>
        <p:cNvGrpSpPr/>
        <p:nvPr/>
      </p:nvGrpSpPr>
      <p:grpSpPr>
        <a:xfrm>
          <a:off x="0" y="0"/>
          <a:ext cx="0" cy="0"/>
          <a:chOff x="0" y="0"/>
          <a:chExt cx="0" cy="0"/>
        </a:xfrm>
      </p:grpSpPr>
      <p:sp>
        <p:nvSpPr>
          <p:cNvPr id="15" name="Google Shape;15;p55"/>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6" name="Google Shape;16;p55"/>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ES" sz="800" u="none" cap="none" strike="noStrike">
                <a:solidFill>
                  <a:srgbClr val="7F7F7F"/>
                </a:solidFill>
                <a:latin typeface="Calibri"/>
                <a:ea typeface="Calibri"/>
                <a:cs typeface="Calibri"/>
                <a:sym typeface="Calibri"/>
              </a:rPr>
              <a:t>DESARROLLO DE RESILIENCIA</a:t>
            </a:r>
            <a:r>
              <a:rPr b="0" i="0" lang="es-ES" sz="800" u="none" cap="none" strike="noStrike">
                <a:solidFill>
                  <a:srgbClr val="7F7F7F"/>
                </a:solidFill>
                <a:latin typeface="Calibri"/>
                <a:ea typeface="Calibri"/>
                <a:cs typeface="Calibri"/>
                <a:sym typeface="Calibri"/>
              </a:rPr>
              <a:t>  </a:t>
            </a:r>
            <a:r>
              <a:rPr b="0" i="0" lang="es-ES" sz="800" u="none" cap="none" strike="noStrike">
                <a:solidFill>
                  <a:srgbClr val="7F7F7F"/>
                </a:solidFill>
                <a:latin typeface="Calibri"/>
                <a:ea typeface="Calibri"/>
                <a:cs typeface="Calibri"/>
                <a:sym typeface="Calibri"/>
              </a:rPr>
              <a:t>•  SESIÓN 01</a:t>
            </a:r>
            <a:endParaRPr b="0" i="0" sz="800" u="none" cap="none" strike="noStrike">
              <a:solidFill>
                <a:srgbClr val="7F7F7F"/>
              </a:solidFill>
              <a:latin typeface="Calibri"/>
              <a:ea typeface="Calibri"/>
              <a:cs typeface="Calibri"/>
              <a:sym typeface="Calibri"/>
            </a:endParaRPr>
          </a:p>
        </p:txBody>
      </p:sp>
      <p:pic>
        <p:nvPicPr>
          <p:cNvPr id="17" name="Google Shape;17;p55"/>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8" name="Shape 1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19" name="Shape 1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0" name="Shape 20"/>
        <p:cNvGrpSpPr/>
        <p:nvPr/>
      </p:nvGrpSpPr>
      <p:grpSpPr>
        <a:xfrm>
          <a:off x="0" y="0"/>
          <a:ext cx="0" cy="0"/>
          <a:chOff x="0" y="0"/>
          <a:chExt cx="0" cy="0"/>
        </a:xfrm>
      </p:grpSpPr>
      <p:sp>
        <p:nvSpPr>
          <p:cNvPr id="21" name="Google Shape;21;p33"/>
          <p:cNvSpPr txBox="1"/>
          <p:nvPr>
            <p:ph type="title"/>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2" name="Google Shape;22;p33"/>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3" name="Google Shape;23;p3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4" name="Google Shape;24;p3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5" name="Google Shape;25;p33"/>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 name="Shape 2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27" name="Shape 2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8" name="Shape 28"/>
        <p:cNvGrpSpPr/>
        <p:nvPr/>
      </p:nvGrpSpPr>
      <p:grpSpPr>
        <a:xfrm>
          <a:off x="0" y="0"/>
          <a:ext cx="0" cy="0"/>
          <a:chOff x="0" y="0"/>
          <a:chExt cx="0" cy="0"/>
        </a:xfrm>
      </p:grpSpPr>
      <p:sp>
        <p:nvSpPr>
          <p:cNvPr id="29" name="Google Shape;29;p3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0" name="Google Shape;30;p3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1" name="Google Shape;31;p35"/>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32" name="Shape 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1.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0"/>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1" name="Google Shape;11;p30"/>
          <p:cNvSpPr txBox="1"/>
          <p:nvPr/>
        </p:nvSpPr>
        <p:spPr>
          <a:xfrm>
            <a:off x="876300" y="5343295"/>
            <a:ext cx="1931939"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ES" sz="800" u="none" cap="none" strike="noStrike">
                <a:solidFill>
                  <a:srgbClr val="7F7F7F"/>
                </a:solidFill>
                <a:latin typeface="Calibri"/>
                <a:ea typeface="Calibri"/>
                <a:cs typeface="Calibri"/>
                <a:sym typeface="Calibri"/>
              </a:rPr>
              <a:t>DESARROLLO DE RESILENCIA  •  SESIÓN 06</a:t>
            </a:r>
            <a:endParaRPr b="0" i="0" sz="800" u="none" cap="none" strike="noStrike">
              <a:solidFill>
                <a:srgbClr val="7F7F7F"/>
              </a:solidFill>
              <a:latin typeface="Calibri"/>
              <a:ea typeface="Calibri"/>
              <a:cs typeface="Calibri"/>
              <a:sym typeface="Calibri"/>
            </a:endParaRPr>
          </a:p>
        </p:txBody>
      </p:sp>
      <p:pic>
        <p:nvPicPr>
          <p:cNvPr id="12" name="Google Shape;12;p30"/>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8.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16.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4.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24.pn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8.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42"/>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 name="Google Shape;49;p42"/>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900" u="none" cap="none" strike="noStrike">
                <a:solidFill>
                  <a:srgbClr val="6C6D6C"/>
                </a:solidFill>
                <a:latin typeface="Calibri"/>
                <a:ea typeface="Calibri"/>
                <a:cs typeface="Calibri"/>
                <a:sym typeface="Calibri"/>
              </a:rPr>
              <a:t>DESARROLLO DE RESILIENCIA</a:t>
            </a:r>
            <a:endParaRPr/>
          </a:p>
        </p:txBody>
      </p:sp>
      <p:sp>
        <p:nvSpPr>
          <p:cNvPr id="50" name="Google Shape;50;p42"/>
          <p:cNvSpPr/>
          <p:nvPr/>
        </p:nvSpPr>
        <p:spPr>
          <a:xfrm>
            <a:off x="503238" y="3219842"/>
            <a:ext cx="3024966" cy="864083"/>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Técnicas para el control:</a:t>
            </a:r>
            <a:endParaRPr/>
          </a:p>
          <a:p>
            <a:pPr indent="-180975" lvl="0" marL="360363"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Respiración consciente</a:t>
            </a:r>
            <a:endParaRPr/>
          </a:p>
          <a:p>
            <a:pPr indent="-180975" lvl="0" marL="360363"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Visualización: </a:t>
            </a:r>
            <a:r>
              <a:rPr lang="es-ES" sz="1200"/>
              <a:t>contracondicionamiento</a:t>
            </a:r>
            <a:endParaRPr/>
          </a:p>
        </p:txBody>
      </p:sp>
      <p:sp>
        <p:nvSpPr>
          <p:cNvPr id="51" name="Google Shape;51;p42"/>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2000" u="none" cap="none" strike="noStrike">
                <a:solidFill>
                  <a:srgbClr val="C8D42C"/>
                </a:solidFill>
                <a:latin typeface="Calibri"/>
                <a:ea typeface="Calibri"/>
                <a:cs typeface="Calibri"/>
                <a:sym typeface="Calibri"/>
              </a:rPr>
              <a:t>SESIÓN 06</a:t>
            </a:r>
            <a:endParaRPr/>
          </a:p>
        </p:txBody>
      </p:sp>
      <p:pic>
        <p:nvPicPr>
          <p:cNvPr id="52" name="Google Shape;52;p42"/>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pic>
        <p:nvPicPr>
          <p:cNvPr id="53" name="Google Shape;53;p42"/>
          <p:cNvPicPr preferRelativeResize="0"/>
          <p:nvPr/>
        </p:nvPicPr>
        <p:blipFill rotWithShape="1">
          <a:blip r:embed="rId4">
            <a:alphaModFix/>
          </a:blip>
          <a:srcRect b="0" l="0" r="0" t="0"/>
          <a:stretch/>
        </p:blipFill>
        <p:spPr>
          <a:xfrm>
            <a:off x="3752850" y="0"/>
            <a:ext cx="5391150" cy="5715000"/>
          </a:xfrm>
          <a:prstGeom prst="rect">
            <a:avLst/>
          </a:prstGeom>
          <a:noFill/>
          <a:ln>
            <a:noFill/>
          </a:ln>
        </p:spPr>
      </p:pic>
      <p:sp>
        <p:nvSpPr>
          <p:cNvPr id="54" name="Google Shape;54;p42"/>
          <p:cNvSpPr/>
          <p:nvPr/>
        </p:nvSpPr>
        <p:spPr>
          <a:xfrm>
            <a:off x="503238" y="2177570"/>
            <a:ext cx="3007713" cy="8309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000" u="none" cap="none" strike="noStrike">
                <a:solidFill>
                  <a:srgbClr val="000000"/>
                </a:solidFill>
                <a:latin typeface="Arial"/>
                <a:ea typeface="Arial"/>
                <a:cs typeface="Arial"/>
                <a:sym typeface="Arial"/>
              </a:rPr>
              <a:t>TÉCNICAS Y </a:t>
            </a:r>
            <a:r>
              <a:rPr b="1" i="0" lang="es-ES" sz="2000" u="none" cap="none" strike="noStrike">
                <a:solidFill>
                  <a:srgbClr val="000000"/>
                </a:solidFill>
                <a:latin typeface="Arial"/>
                <a:ea typeface="Arial"/>
                <a:cs typeface="Arial"/>
                <a:sym typeface="Arial"/>
              </a:rPr>
              <a:t>ESTRATEGIAS DE CONTROL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9"/>
          <p:cNvSpPr txBox="1"/>
          <p:nvPr/>
        </p:nvSpPr>
        <p:spPr>
          <a:xfrm>
            <a:off x="506384" y="920764"/>
            <a:ext cx="8169304" cy="172354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Existe una fuerte conexión entre la respiración y la mente; tanto es así que incluso se afirma que la respiración es un recurso clave para lograr una mejor gestión emocional. A través de la correcta respiración podremos incluso regular nuestros pensamientos; por el control de la mente surge el control de la respiración. Si somos capaces de dirigir una mejor atención en nosotros, nos daremos cuenta de la íntima conexión entre el área cognitiva y el área emocional. Los estados de ánimo se reflejan en un tipo específico de respiración, del mismo modo que cada tipo de respiración es capaz de promover un estado emocional según lo que se requiera.</a:t>
            </a:r>
            <a:endParaRPr b="0" i="0" sz="1400" u="none" cap="none" strike="noStrike">
              <a:solidFill>
                <a:schemeClr val="dk1"/>
              </a:solidFill>
              <a:latin typeface="Arial"/>
              <a:ea typeface="Arial"/>
              <a:cs typeface="Arial"/>
              <a:sym typeface="Arial"/>
            </a:endParaRPr>
          </a:p>
        </p:txBody>
      </p:sp>
      <p:pic>
        <p:nvPicPr>
          <p:cNvPr descr="Ejercicio de respiración respiración profunda por la nariz para beneficio y  buen trabajo cerebral relajación de yoga saludable | Vector Premium" id="146" name="Google Shape;146;p9"/>
          <p:cNvPicPr preferRelativeResize="0"/>
          <p:nvPr/>
        </p:nvPicPr>
        <p:blipFill rotWithShape="1">
          <a:blip r:embed="rId3">
            <a:alphaModFix/>
          </a:blip>
          <a:srcRect b="0" l="0" r="0" t="0"/>
          <a:stretch/>
        </p:blipFill>
        <p:spPr>
          <a:xfrm>
            <a:off x="5060296" y="2802103"/>
            <a:ext cx="2431885" cy="2431885"/>
          </a:xfrm>
          <a:prstGeom prst="rect">
            <a:avLst/>
          </a:prstGeom>
          <a:noFill/>
          <a:ln>
            <a:noFill/>
          </a:ln>
        </p:spPr>
      </p:pic>
      <p:pic>
        <p:nvPicPr>
          <p:cNvPr descr="El cerebro enfadado - Noticias en Salud" id="147" name="Google Shape;147;p9"/>
          <p:cNvPicPr preferRelativeResize="0"/>
          <p:nvPr/>
        </p:nvPicPr>
        <p:blipFill rotWithShape="1">
          <a:blip r:embed="rId4">
            <a:alphaModFix/>
          </a:blip>
          <a:srcRect b="0" l="0" r="0" t="0"/>
          <a:stretch/>
        </p:blipFill>
        <p:spPr>
          <a:xfrm>
            <a:off x="1540424" y="2961811"/>
            <a:ext cx="2156936" cy="2156936"/>
          </a:xfrm>
          <a:prstGeom prst="rect">
            <a:avLst/>
          </a:prstGeom>
          <a:noFill/>
          <a:ln>
            <a:noFill/>
          </a:ln>
        </p:spPr>
      </p:pic>
      <p:sp>
        <p:nvSpPr>
          <p:cNvPr id="148" name="Google Shape;148;p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sp>
        <p:nvSpPr>
          <p:cNvPr id="149" name="Google Shape;149;p9"/>
          <p:cNvSpPr/>
          <p:nvPr/>
        </p:nvSpPr>
        <p:spPr>
          <a:xfrm>
            <a:off x="4055166" y="3673503"/>
            <a:ext cx="1049572" cy="572494"/>
          </a:xfrm>
          <a:prstGeom prst="rightArrow">
            <a:avLst>
              <a:gd fmla="val 50000" name="adj1"/>
              <a:gd fmla="val 50000" name="adj2"/>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0"/>
          <p:cNvSpPr txBox="1"/>
          <p:nvPr/>
        </p:nvSpPr>
        <p:spPr>
          <a:xfrm>
            <a:off x="511188" y="924153"/>
            <a:ext cx="3881400" cy="4309800"/>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Pocas veces somos conscientes de la importancia y trascendencia que puede tener nuestra respiración. Enmarca toda nuestra vida. Desde que nacemos y gracias al trabajo de nuestro tronco encefálico somos capaces de inhalar y exhalar. Respiramos millones de veces a lo largo de nuestra vida. Sin embargo, no hemos llegado al punto de sacarle el máximo provecho en el corto, mediano y largo plazo. Ten</a:t>
            </a:r>
            <a:r>
              <a:rPr lang="es-ES">
                <a:solidFill>
                  <a:schemeClr val="dk1"/>
                </a:solidFill>
                <a:latin typeface="Calibri"/>
                <a:ea typeface="Calibri"/>
                <a:cs typeface="Calibri"/>
                <a:sym typeface="Calibri"/>
              </a:rPr>
              <a:t>demos </a:t>
            </a:r>
            <a:r>
              <a:rPr b="0" i="0" lang="es-ES" sz="1400" u="none" cap="none" strike="noStrike">
                <a:solidFill>
                  <a:schemeClr val="dk1"/>
                </a:solidFill>
                <a:latin typeface="Calibri"/>
                <a:ea typeface="Calibri"/>
                <a:cs typeface="Calibri"/>
                <a:sym typeface="Calibri"/>
              </a:rPr>
              <a:t>a respirar superficialmente, incluso de modo entrecortado. Para variar, solemos respirar solo por la boca, restándole el impacto al trabajo que tiene nuestra nariz para entibiar el aire y que sea mejor filtrado en nuestros pulmones.</a:t>
            </a:r>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respiración es la base y fuente de nuestra vida. El modo, ritmo y velocidad que utilicemos tendrán impacto en nuestro estado emocional</a:t>
            </a:r>
            <a:r>
              <a:rPr lang="es-ES">
                <a:solidFill>
                  <a:schemeClr val="dk1"/>
                </a:solidFill>
                <a:latin typeface="Calibri"/>
                <a:ea typeface="Calibri"/>
                <a:cs typeface="Calibri"/>
                <a:sym typeface="Calibri"/>
              </a:rPr>
              <a:t>, s</a:t>
            </a:r>
            <a:r>
              <a:rPr b="0" i="0" lang="es-ES" sz="1400" u="none" cap="none" strike="noStrike">
                <a:solidFill>
                  <a:schemeClr val="dk1"/>
                </a:solidFill>
                <a:latin typeface="Calibri"/>
                <a:ea typeface="Calibri"/>
                <a:cs typeface="Calibri"/>
                <a:sym typeface="Calibri"/>
              </a:rPr>
              <a:t>ea para estar más calmados o sentirnos más ansiosos.</a:t>
            </a:r>
            <a:endParaRPr b="0" i="0" sz="1400" u="none" cap="none" strike="noStrike">
              <a:solidFill>
                <a:schemeClr val="dk1"/>
              </a:solidFill>
              <a:latin typeface="Calibri"/>
              <a:ea typeface="Calibri"/>
              <a:cs typeface="Calibri"/>
              <a:sym typeface="Calibri"/>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5" name="Google Shape;155;p1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pic>
        <p:nvPicPr>
          <p:cNvPr id="156" name="Google Shape;156;p10"/>
          <p:cNvPicPr preferRelativeResize="0"/>
          <p:nvPr/>
        </p:nvPicPr>
        <p:blipFill rotWithShape="1">
          <a:blip r:embed="rId3">
            <a:alphaModFix/>
          </a:blip>
          <a:srcRect b="0" l="7917" r="36612" t="0"/>
          <a:stretch/>
        </p:blipFill>
        <p:spPr>
          <a:xfrm>
            <a:off x="4751389" y="517525"/>
            <a:ext cx="3924300" cy="47164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1"/>
          <p:cNvSpPr txBox="1"/>
          <p:nvPr/>
        </p:nvSpPr>
        <p:spPr>
          <a:xfrm>
            <a:off x="505590" y="920764"/>
            <a:ext cx="3887100" cy="3725100"/>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000000"/>
              </a:buClr>
              <a:buSzPts val="1600"/>
              <a:buFont typeface="Arial"/>
              <a:buChar char="•"/>
            </a:pPr>
            <a:r>
              <a:rPr b="0" i="0" lang="es-ES" sz="1500" u="none" cap="none" strike="noStrike">
                <a:solidFill>
                  <a:schemeClr val="dk1"/>
                </a:solidFill>
                <a:latin typeface="Calibri"/>
                <a:ea typeface="Calibri"/>
                <a:cs typeface="Calibri"/>
                <a:sym typeface="Calibri"/>
              </a:rPr>
              <a:t>Las personas podemos respirar sin tener que pensar en ello</a:t>
            </a:r>
            <a:r>
              <a:rPr lang="es-ES" sz="1500">
                <a:solidFill>
                  <a:schemeClr val="dk1"/>
                </a:solidFill>
                <a:latin typeface="Calibri"/>
                <a:ea typeface="Calibri"/>
                <a:cs typeface="Calibri"/>
                <a:sym typeface="Calibri"/>
              </a:rPr>
              <a:t>,</a:t>
            </a:r>
            <a:r>
              <a:rPr b="0" i="0" lang="es-ES" sz="1500" u="none" cap="none" strike="noStrike">
                <a:solidFill>
                  <a:schemeClr val="dk1"/>
                </a:solidFill>
                <a:latin typeface="Calibri"/>
                <a:ea typeface="Calibri"/>
                <a:cs typeface="Calibri"/>
                <a:sym typeface="Calibri"/>
              </a:rPr>
              <a:t> simplemente </a:t>
            </a:r>
            <a:r>
              <a:rPr lang="es-ES" sz="1500">
                <a:solidFill>
                  <a:schemeClr val="dk1"/>
                </a:solidFill>
                <a:latin typeface="Calibri"/>
                <a:ea typeface="Calibri"/>
                <a:cs typeface="Calibri"/>
                <a:sym typeface="Calibri"/>
              </a:rPr>
              <a:t>experimentando</a:t>
            </a:r>
            <a:r>
              <a:rPr b="0" i="0" lang="es-ES" sz="1500" u="none" cap="none" strike="noStrike">
                <a:solidFill>
                  <a:schemeClr val="dk1"/>
                </a:solidFill>
                <a:latin typeface="Calibri"/>
                <a:ea typeface="Calibri"/>
                <a:cs typeface="Calibri"/>
                <a:sym typeface="Calibri"/>
              </a:rPr>
              <a:t> la sensación del </a:t>
            </a:r>
            <a:r>
              <a:rPr lang="es-ES" sz="1500">
                <a:solidFill>
                  <a:schemeClr val="dk1"/>
                </a:solidFill>
                <a:latin typeface="Calibri"/>
                <a:ea typeface="Calibri"/>
                <a:cs typeface="Calibri"/>
                <a:sym typeface="Calibri"/>
              </a:rPr>
              <a:t>aire</a:t>
            </a:r>
            <a:r>
              <a:rPr b="0" i="0" lang="es-ES" sz="1500" u="none" cap="none" strike="noStrike">
                <a:solidFill>
                  <a:schemeClr val="dk1"/>
                </a:solidFill>
                <a:latin typeface="Calibri"/>
                <a:ea typeface="Calibri"/>
                <a:cs typeface="Calibri"/>
                <a:sym typeface="Calibri"/>
              </a:rPr>
              <a:t> </a:t>
            </a:r>
            <a:r>
              <a:rPr lang="es-ES" sz="1500">
                <a:solidFill>
                  <a:schemeClr val="dk1"/>
                </a:solidFill>
                <a:latin typeface="Calibri"/>
                <a:ea typeface="Calibri"/>
                <a:cs typeface="Calibri"/>
                <a:sym typeface="Calibri"/>
              </a:rPr>
              <a:t>que entra</a:t>
            </a:r>
            <a:r>
              <a:rPr b="0" i="0" lang="es-ES" sz="1500" u="none" cap="none" strike="noStrike">
                <a:solidFill>
                  <a:schemeClr val="dk1"/>
                </a:solidFill>
                <a:latin typeface="Calibri"/>
                <a:ea typeface="Calibri"/>
                <a:cs typeface="Calibri"/>
                <a:sym typeface="Calibri"/>
              </a:rPr>
              <a:t> a nuestro organismo. La conexión progresiva entre mente, emoción, cuerpo, organismo </a:t>
            </a:r>
            <a:r>
              <a:rPr lang="es-ES" sz="1500">
                <a:solidFill>
                  <a:schemeClr val="dk1"/>
                </a:solidFill>
                <a:latin typeface="Calibri"/>
                <a:ea typeface="Calibri"/>
                <a:cs typeface="Calibri"/>
                <a:sym typeface="Calibri"/>
              </a:rPr>
              <a:t>favorece</a:t>
            </a:r>
            <a:r>
              <a:rPr b="0" i="0" lang="es-ES" sz="1500" u="none" cap="none" strike="noStrike">
                <a:solidFill>
                  <a:schemeClr val="dk1"/>
                </a:solidFill>
                <a:latin typeface="Calibri"/>
                <a:ea typeface="Calibri"/>
                <a:cs typeface="Calibri"/>
                <a:sym typeface="Calibri"/>
              </a:rPr>
              <a:t> lograr una mayor calma que regule nuestras sensaciones de presión interna.</a:t>
            </a:r>
            <a:endParaRPr/>
          </a:p>
          <a:p>
            <a:pPr indent="-79375" lvl="0" marL="180975" marR="0" rtl="0" algn="l">
              <a:lnSpc>
                <a:spcPct val="100000"/>
              </a:lnSpc>
              <a:spcBef>
                <a:spcPts val="0"/>
              </a:spcBef>
              <a:spcAft>
                <a:spcPts val="0"/>
              </a:spcAft>
              <a:buClr>
                <a:srgbClr val="000000"/>
              </a:buClr>
              <a:buSzPts val="1600"/>
              <a:buFont typeface="Arial"/>
              <a:buNone/>
            </a:pPr>
            <a:r>
              <a:t/>
            </a:r>
            <a:endParaRPr b="0" i="0" sz="15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600"/>
              <a:buFont typeface="Arial"/>
              <a:buChar char="•"/>
            </a:pPr>
            <a:r>
              <a:rPr b="0" i="0" lang="es-ES" sz="1500" u="none" cap="none" strike="noStrike">
                <a:solidFill>
                  <a:schemeClr val="dk1"/>
                </a:solidFill>
                <a:latin typeface="Calibri"/>
                <a:ea typeface="Calibri"/>
                <a:cs typeface="Calibri"/>
                <a:sym typeface="Calibri"/>
              </a:rPr>
              <a:t>Nuestra respiración cambia en velocidad y ritmo en diferentes momentos del día experimentando diferentes emociones. Por ejemplo, suspirando cuando nos sentimos afligidos, jadeando por un posible agotamiento después de un día tan fuerte, conteniendo la respiración cuando afrontamos una situación que nos causa miedo o incluso terror.</a:t>
            </a:r>
            <a:endParaRPr b="0" i="0" sz="1500" u="none" cap="none" strike="noStrike">
              <a:solidFill>
                <a:srgbClr val="000000"/>
              </a:solidFill>
              <a:latin typeface="Arial"/>
              <a:ea typeface="Arial"/>
              <a:cs typeface="Arial"/>
              <a:sym typeface="Arial"/>
            </a:endParaRPr>
          </a:p>
        </p:txBody>
      </p:sp>
      <p:sp>
        <p:nvSpPr>
          <p:cNvPr id="162" name="Google Shape;162;p1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pic>
        <p:nvPicPr>
          <p:cNvPr id="163" name="Google Shape;163;p11"/>
          <p:cNvPicPr preferRelativeResize="0"/>
          <p:nvPr/>
        </p:nvPicPr>
        <p:blipFill rotWithShape="1">
          <a:blip r:embed="rId3">
            <a:alphaModFix/>
          </a:blip>
          <a:srcRect b="0" l="34451" r="10077" t="0"/>
          <a:stretch/>
        </p:blipFill>
        <p:spPr>
          <a:xfrm>
            <a:off x="4751387" y="517525"/>
            <a:ext cx="3924301" cy="4716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2"/>
          <p:cNvSpPr txBox="1"/>
          <p:nvPr/>
        </p:nvSpPr>
        <p:spPr>
          <a:xfrm>
            <a:off x="511189" y="920764"/>
            <a:ext cx="3881400" cy="3879000"/>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respiración lenta, progresiva y secuencial tiene un efecto positivo en la calma emocional. Podemos recurrir en todo momento a nuestra respiración y utilizarl</a:t>
            </a:r>
            <a:r>
              <a:rPr lang="es-ES">
                <a:solidFill>
                  <a:schemeClr val="dk1"/>
                </a:solidFill>
                <a:latin typeface="Calibri"/>
                <a:ea typeface="Calibri"/>
                <a:cs typeface="Calibri"/>
                <a:sym typeface="Calibri"/>
              </a:rPr>
              <a:t>a</a:t>
            </a:r>
            <a:r>
              <a:rPr b="0" i="0" lang="es-ES" sz="1400" u="none" cap="none" strike="noStrike">
                <a:solidFill>
                  <a:schemeClr val="dk1"/>
                </a:solidFill>
                <a:latin typeface="Calibri"/>
                <a:ea typeface="Calibri"/>
                <a:cs typeface="Calibri"/>
                <a:sym typeface="Calibri"/>
              </a:rPr>
              <a:t> para beneficio personal. El tomar consciencia de su beneficio ayudará a que nos responsabilicemos por la forma en la cual dirigimos nuestra respiración.</a:t>
            </a:r>
            <a:endParaRPr b="0" i="0" sz="1400" u="none" cap="none" strike="noStrike">
              <a:solidFill>
                <a:schemeClr val="dk1"/>
              </a:solidFill>
              <a:latin typeface="Calibri"/>
              <a:ea typeface="Calibri"/>
              <a:cs typeface="Calibri"/>
              <a:sym typeface="Calibri"/>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Según expertos en psicología, los ejercicios de respiración aportan tanto como lo puede hacer un psicofármaco encargado de aliviar la ansiedad. También, al tomar conciencia de la respiración y hacerla más lenta y más larga, estaremos mejor preparados para redirigirla para nuestra mejor conveniencia. No debemos restar valor a la gran importancia de la respiración bien regulada para equilibrar nuestro estado emocional, estabilizar la mente y calmar nuestra irritabilidad.</a:t>
            </a:r>
            <a:endParaRPr b="0" i="0" sz="1400" u="none" cap="none" strike="noStrike">
              <a:solidFill>
                <a:schemeClr val="dk1"/>
              </a:solidFill>
              <a:latin typeface="Calibri"/>
              <a:ea typeface="Calibri"/>
              <a:cs typeface="Calibri"/>
              <a:sym typeface="Calibri"/>
            </a:endParaRPr>
          </a:p>
        </p:txBody>
      </p:sp>
      <p:sp>
        <p:nvSpPr>
          <p:cNvPr id="169" name="Google Shape;169;p1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pic>
        <p:nvPicPr>
          <p:cNvPr id="170" name="Google Shape;170;p12"/>
          <p:cNvPicPr preferRelativeResize="0"/>
          <p:nvPr/>
        </p:nvPicPr>
        <p:blipFill rotWithShape="1">
          <a:blip r:embed="rId3">
            <a:alphaModFix/>
          </a:blip>
          <a:srcRect b="6642" l="0" r="0" t="13815"/>
          <a:stretch/>
        </p:blipFill>
        <p:spPr>
          <a:xfrm>
            <a:off x="4751388" y="517525"/>
            <a:ext cx="3924300" cy="47164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sp>
        <p:nvSpPr>
          <p:cNvPr id="177" name="Google Shape;177;p13"/>
          <p:cNvSpPr/>
          <p:nvPr/>
        </p:nvSpPr>
        <p:spPr>
          <a:xfrm>
            <a:off x="781813" y="1987172"/>
            <a:ext cx="3610800" cy="482601"/>
          </a:xfrm>
          <a:prstGeom prst="roundRect">
            <a:avLst>
              <a:gd fmla="val 23071"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Respiración de pecho</a:t>
            </a:r>
            <a:endParaRPr/>
          </a:p>
        </p:txBody>
      </p:sp>
      <p:sp>
        <p:nvSpPr>
          <p:cNvPr id="178" name="Google Shape;178;p13"/>
          <p:cNvSpPr/>
          <p:nvPr/>
        </p:nvSpPr>
        <p:spPr>
          <a:xfrm>
            <a:off x="2766600" y="1230868"/>
            <a:ext cx="3610800" cy="482601"/>
          </a:xfrm>
          <a:prstGeom prst="roundRect">
            <a:avLst>
              <a:gd fmla="val 23071"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s-ES">
                <a:solidFill>
                  <a:schemeClr val="lt1"/>
                </a:solidFill>
                <a:latin typeface="Calibri"/>
                <a:ea typeface="Calibri"/>
                <a:cs typeface="Calibri"/>
                <a:sym typeface="Calibri"/>
              </a:rPr>
              <a:t>Tipos de respiración</a:t>
            </a:r>
            <a:endParaRPr/>
          </a:p>
        </p:txBody>
      </p:sp>
      <p:sp>
        <p:nvSpPr>
          <p:cNvPr id="179" name="Google Shape;179;p13"/>
          <p:cNvSpPr/>
          <p:nvPr/>
        </p:nvSpPr>
        <p:spPr>
          <a:xfrm>
            <a:off x="4751388" y="1987172"/>
            <a:ext cx="3610800" cy="482601"/>
          </a:xfrm>
          <a:prstGeom prst="roundRect">
            <a:avLst>
              <a:gd fmla="val 23071"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Respiración diafragmática</a:t>
            </a:r>
            <a:endParaRPr/>
          </a:p>
        </p:txBody>
      </p:sp>
      <p:sp>
        <p:nvSpPr>
          <p:cNvPr id="180" name="Google Shape;180;p13"/>
          <p:cNvSpPr/>
          <p:nvPr/>
        </p:nvSpPr>
        <p:spPr>
          <a:xfrm>
            <a:off x="4751388" y="2559668"/>
            <a:ext cx="3610800" cy="2236957"/>
          </a:xfrm>
          <a:prstGeom prst="roundRect">
            <a:avLst>
              <a:gd fmla="val 5939" name="adj"/>
            </a:avLst>
          </a:prstGeom>
          <a:solidFill>
            <a:srgbClr val="DDEEC7"/>
          </a:solidFill>
          <a:ln>
            <a:noFill/>
          </a:ln>
        </p:spPr>
        <p:txBody>
          <a:bodyPr anchorCtr="0" anchor="t" bIns="45700" lIns="91425" spcFirstLastPara="1" rIns="91425" wrap="square" tIns="45700">
            <a:noAutofit/>
          </a:bodyPr>
          <a:lstStyle/>
          <a:p>
            <a:pPr indent="-182563" lvl="0" marL="182563" marR="0" rtl="0" algn="l">
              <a:lnSpc>
                <a:spcPct val="100000"/>
              </a:lnSpc>
              <a:spcBef>
                <a:spcPts val="0"/>
              </a:spcBef>
              <a:spcAft>
                <a:spcPts val="0"/>
              </a:spcAft>
              <a:buClr>
                <a:srgbClr val="000000"/>
              </a:buClr>
              <a:buSzPts val="1600"/>
              <a:buFont typeface="Arial"/>
              <a:buChar char="•"/>
            </a:pPr>
            <a:r>
              <a:rPr b="0" i="0" lang="es-ES" sz="1300" u="none" cap="none" strike="noStrike">
                <a:solidFill>
                  <a:schemeClr val="dk1"/>
                </a:solidFill>
                <a:latin typeface="Calibri"/>
                <a:ea typeface="Calibri"/>
                <a:cs typeface="Calibri"/>
                <a:sym typeface="Calibri"/>
              </a:rPr>
              <a:t>Cuando respiramos, nuestro diafragma se hace más tenso, y se va moviendo de forma descendente, llevando aire a nuestros pulmones. </a:t>
            </a:r>
            <a:endParaRPr/>
          </a:p>
          <a:p>
            <a:pPr indent="-182563" lvl="0" marL="182563" marR="0" rtl="0" algn="l">
              <a:lnSpc>
                <a:spcPct val="100000"/>
              </a:lnSpc>
              <a:spcBef>
                <a:spcPts val="0"/>
              </a:spcBef>
              <a:spcAft>
                <a:spcPts val="0"/>
              </a:spcAft>
              <a:buClr>
                <a:srgbClr val="000000"/>
              </a:buClr>
              <a:buSzPts val="1600"/>
              <a:buFont typeface="Arial"/>
              <a:buChar char="•"/>
            </a:pPr>
            <a:r>
              <a:rPr b="0" i="0" lang="es-ES" sz="1300" u="none" cap="none" strike="noStrike">
                <a:solidFill>
                  <a:schemeClr val="dk1"/>
                </a:solidFill>
                <a:latin typeface="Calibri"/>
                <a:ea typeface="Calibri"/>
                <a:cs typeface="Calibri"/>
                <a:sym typeface="Calibri"/>
              </a:rPr>
              <a:t>Cuando exhalamos, el diafragma se relaja y expulsamos el aire acumulado provocando de que la pared abdominal se aplane. Cuando respiramos utilizando el diafragma, nuestro cuerpo se regenera, incluso nuestras células.</a:t>
            </a:r>
            <a:endParaRPr/>
          </a:p>
        </p:txBody>
      </p:sp>
      <p:sp>
        <p:nvSpPr>
          <p:cNvPr id="181" name="Google Shape;181;p13"/>
          <p:cNvSpPr/>
          <p:nvPr/>
        </p:nvSpPr>
        <p:spPr>
          <a:xfrm>
            <a:off x="781813" y="2559668"/>
            <a:ext cx="3610800" cy="2236957"/>
          </a:xfrm>
          <a:prstGeom prst="roundRect">
            <a:avLst>
              <a:gd fmla="val 5939" name="adj"/>
            </a:avLst>
          </a:prstGeom>
          <a:solidFill>
            <a:srgbClr val="E3DCED"/>
          </a:solidFill>
          <a:ln>
            <a:noFill/>
          </a:ln>
        </p:spPr>
        <p:txBody>
          <a:bodyPr anchorCtr="0" anchor="t" bIns="45700" lIns="91425" spcFirstLastPara="1" rIns="91425" wrap="square" tIns="45700">
            <a:noAutofit/>
          </a:bodyPr>
          <a:lstStyle/>
          <a:p>
            <a:pPr indent="-182563" lvl="0" marL="182563" marR="0" rtl="0" algn="l">
              <a:lnSpc>
                <a:spcPct val="100000"/>
              </a:lnSpc>
              <a:spcBef>
                <a:spcPts val="0"/>
              </a:spcBef>
              <a:spcAft>
                <a:spcPts val="0"/>
              </a:spcAft>
              <a:buClr>
                <a:srgbClr val="000000"/>
              </a:buClr>
              <a:buSzPts val="1600"/>
              <a:buFont typeface="Arial"/>
              <a:buChar char="•"/>
            </a:pPr>
            <a:r>
              <a:rPr b="0" i="0" lang="es-ES" sz="1300" u="none" cap="none" strike="noStrike">
                <a:solidFill>
                  <a:schemeClr val="dk1"/>
                </a:solidFill>
                <a:latin typeface="Calibri"/>
                <a:ea typeface="Calibri"/>
                <a:cs typeface="Calibri"/>
                <a:sym typeface="Calibri"/>
              </a:rPr>
              <a:t>El  torso se mueve tanto para dentro como para fuera. Suele ser la respiración más recurrente que hacemos mientras estamos llevando a cabo un ejercicio físico. Sin embargo, cuando abusamos de la velocidad de esta respiración podemos incrementar nuestra ansiedad.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4"/>
          <p:cNvSpPr txBox="1"/>
          <p:nvPr/>
        </p:nvSpPr>
        <p:spPr>
          <a:xfrm rot="-5400000">
            <a:off x="139530" y="2737178"/>
            <a:ext cx="1789043" cy="40006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0" lang="es-ES" sz="2000" u="none" cap="none" strike="noStrike">
                <a:solidFill>
                  <a:schemeClr val="dk1"/>
                </a:solidFill>
                <a:latin typeface="Calibri"/>
                <a:ea typeface="Calibri"/>
                <a:cs typeface="Calibri"/>
                <a:sym typeface="Calibri"/>
              </a:rPr>
              <a:t>BENEFICIOS</a:t>
            </a:r>
            <a:endParaRPr b="0" i="0" sz="2000" u="none" cap="none" strike="noStrike">
              <a:solidFill>
                <a:srgbClr val="000000"/>
              </a:solidFill>
              <a:latin typeface="Calibri"/>
              <a:ea typeface="Calibri"/>
              <a:cs typeface="Calibri"/>
              <a:sym typeface="Calibri"/>
            </a:endParaRPr>
          </a:p>
        </p:txBody>
      </p:sp>
      <p:sp>
        <p:nvSpPr>
          <p:cNvPr id="187" name="Google Shape;187;p1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grpSp>
        <p:nvGrpSpPr>
          <p:cNvPr id="188" name="Google Shape;188;p14"/>
          <p:cNvGrpSpPr/>
          <p:nvPr/>
        </p:nvGrpSpPr>
        <p:grpSpPr>
          <a:xfrm>
            <a:off x="1711083" y="1111595"/>
            <a:ext cx="4037711" cy="3651235"/>
            <a:chOff x="2259724" y="912813"/>
            <a:chExt cx="4037711" cy="3651235"/>
          </a:xfrm>
        </p:grpSpPr>
        <p:sp>
          <p:nvSpPr>
            <p:cNvPr id="189" name="Google Shape;189;p14"/>
            <p:cNvSpPr/>
            <p:nvPr/>
          </p:nvSpPr>
          <p:spPr>
            <a:xfrm>
              <a:off x="4321867" y="2165145"/>
              <a:ext cx="1975568" cy="1146572"/>
            </a:xfrm>
            <a:prstGeom prst="roundRect">
              <a:avLst>
                <a:gd fmla="val 9493"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Incrementa serotonina (sensación de calma)</a:t>
              </a:r>
              <a:endParaRPr/>
            </a:p>
          </p:txBody>
        </p:sp>
        <p:sp>
          <p:nvSpPr>
            <p:cNvPr id="190" name="Google Shape;190;p14"/>
            <p:cNvSpPr/>
            <p:nvPr/>
          </p:nvSpPr>
          <p:spPr>
            <a:xfrm>
              <a:off x="4321867" y="920764"/>
              <a:ext cx="1975568" cy="1146572"/>
            </a:xfrm>
            <a:prstGeom prst="roundRect">
              <a:avLst>
                <a:gd fmla="val 9493"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Favorece el ritmo cardiaco</a:t>
              </a:r>
              <a:endParaRPr/>
            </a:p>
          </p:txBody>
        </p:sp>
        <p:sp>
          <p:nvSpPr>
            <p:cNvPr id="191" name="Google Shape;191;p14"/>
            <p:cNvSpPr/>
            <p:nvPr/>
          </p:nvSpPr>
          <p:spPr>
            <a:xfrm>
              <a:off x="2259724" y="912813"/>
              <a:ext cx="1975568" cy="1146572"/>
            </a:xfrm>
            <a:prstGeom prst="roundRect">
              <a:avLst>
                <a:gd fmla="val 9493"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Tonifica tejidos pulmonares</a:t>
              </a:r>
              <a:endParaRPr/>
            </a:p>
          </p:txBody>
        </p:sp>
        <p:sp>
          <p:nvSpPr>
            <p:cNvPr id="192" name="Google Shape;192;p14"/>
            <p:cNvSpPr/>
            <p:nvPr/>
          </p:nvSpPr>
          <p:spPr>
            <a:xfrm>
              <a:off x="2259724" y="2165145"/>
              <a:ext cx="1975568" cy="1146572"/>
            </a:xfrm>
            <a:prstGeom prst="roundRect">
              <a:avLst>
                <a:gd fmla="val 9493"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Ampl</a:t>
              </a:r>
              <a:r>
                <a:rPr b="1" lang="es-ES">
                  <a:solidFill>
                    <a:schemeClr val="lt1"/>
                  </a:solidFill>
                  <a:latin typeface="Calibri"/>
                  <a:ea typeface="Calibri"/>
                  <a:cs typeface="Calibri"/>
                  <a:sym typeface="Calibri"/>
                </a:rPr>
                <a:t>í</a:t>
              </a:r>
              <a:r>
                <a:rPr b="1" i="0" lang="es-ES" sz="1400" u="none" cap="none" strike="noStrike">
                  <a:solidFill>
                    <a:schemeClr val="lt1"/>
                  </a:solidFill>
                  <a:latin typeface="Calibri"/>
                  <a:ea typeface="Calibri"/>
                  <a:cs typeface="Calibri"/>
                  <a:sym typeface="Calibri"/>
                </a:rPr>
                <a:t>a el volumen respiratorio</a:t>
              </a:r>
              <a:endParaRPr/>
            </a:p>
          </p:txBody>
        </p:sp>
        <p:sp>
          <p:nvSpPr>
            <p:cNvPr id="193" name="Google Shape;193;p14"/>
            <p:cNvSpPr/>
            <p:nvPr/>
          </p:nvSpPr>
          <p:spPr>
            <a:xfrm>
              <a:off x="2259724" y="3417476"/>
              <a:ext cx="1975568" cy="1146572"/>
            </a:xfrm>
            <a:prstGeom prst="roundRect">
              <a:avLst>
                <a:gd fmla="val 9493"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Regula pensamientos y visión catastrófica</a:t>
              </a:r>
              <a:endParaRPr/>
            </a:p>
          </p:txBody>
        </p:sp>
      </p:grpSp>
      <p:grpSp>
        <p:nvGrpSpPr>
          <p:cNvPr id="194" name="Google Shape;194;p14"/>
          <p:cNvGrpSpPr/>
          <p:nvPr/>
        </p:nvGrpSpPr>
        <p:grpSpPr>
          <a:xfrm>
            <a:off x="1443978" y="1057522"/>
            <a:ext cx="209893" cy="3776869"/>
            <a:chOff x="1936959" y="985962"/>
            <a:chExt cx="209893" cy="3888188"/>
          </a:xfrm>
        </p:grpSpPr>
        <p:cxnSp>
          <p:nvCxnSpPr>
            <p:cNvPr id="195" name="Google Shape;195;p14"/>
            <p:cNvCxnSpPr/>
            <p:nvPr/>
          </p:nvCxnSpPr>
          <p:spPr>
            <a:xfrm>
              <a:off x="1936959" y="985962"/>
              <a:ext cx="0" cy="3888188"/>
            </a:xfrm>
            <a:prstGeom prst="straightConnector1">
              <a:avLst/>
            </a:prstGeom>
            <a:noFill/>
            <a:ln cap="flat" cmpd="sng" w="19050">
              <a:solidFill>
                <a:srgbClr val="808799"/>
              </a:solidFill>
              <a:prstDash val="solid"/>
              <a:round/>
              <a:headEnd len="sm" w="sm" type="none"/>
              <a:tailEnd len="sm" w="sm" type="none"/>
            </a:ln>
          </p:spPr>
        </p:cxnSp>
        <p:cxnSp>
          <p:nvCxnSpPr>
            <p:cNvPr id="196" name="Google Shape;196;p14"/>
            <p:cNvCxnSpPr/>
            <p:nvPr/>
          </p:nvCxnSpPr>
          <p:spPr>
            <a:xfrm rot="10800000">
              <a:off x="1936959" y="989937"/>
              <a:ext cx="209893" cy="0"/>
            </a:xfrm>
            <a:prstGeom prst="straightConnector1">
              <a:avLst/>
            </a:prstGeom>
            <a:noFill/>
            <a:ln cap="flat" cmpd="sng" w="19050">
              <a:solidFill>
                <a:srgbClr val="808799"/>
              </a:solidFill>
              <a:prstDash val="solid"/>
              <a:round/>
              <a:headEnd len="sm" w="sm" type="none"/>
              <a:tailEnd len="sm" w="sm" type="none"/>
            </a:ln>
          </p:spPr>
        </p:cxnSp>
        <p:cxnSp>
          <p:nvCxnSpPr>
            <p:cNvPr id="197" name="Google Shape;197;p14"/>
            <p:cNvCxnSpPr/>
            <p:nvPr/>
          </p:nvCxnSpPr>
          <p:spPr>
            <a:xfrm rot="10800000">
              <a:off x="1936959" y="4862223"/>
              <a:ext cx="209893" cy="0"/>
            </a:xfrm>
            <a:prstGeom prst="straightConnector1">
              <a:avLst/>
            </a:prstGeom>
            <a:noFill/>
            <a:ln cap="flat" cmpd="sng" w="19050">
              <a:solidFill>
                <a:srgbClr val="808799"/>
              </a:solidFill>
              <a:prstDash val="solid"/>
              <a:round/>
              <a:headEnd len="sm" w="sm" type="none"/>
              <a:tailEnd len="sm" w="sm" type="none"/>
            </a:ln>
          </p:spPr>
        </p:cxnSp>
      </p:grpSp>
      <p:pic>
        <p:nvPicPr>
          <p:cNvPr id="198" name="Google Shape;198;p14"/>
          <p:cNvPicPr preferRelativeResize="0"/>
          <p:nvPr/>
        </p:nvPicPr>
        <p:blipFill rotWithShape="1">
          <a:blip r:embed="rId3">
            <a:alphaModFix/>
          </a:blip>
          <a:srcRect b="0" l="0" r="0" t="0"/>
          <a:stretch/>
        </p:blipFill>
        <p:spPr>
          <a:xfrm>
            <a:off x="5923722" y="2486189"/>
            <a:ext cx="2747799" cy="27477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grpSp>
        <p:nvGrpSpPr>
          <p:cNvPr id="204" name="Google Shape;204;p15"/>
          <p:cNvGrpSpPr/>
          <p:nvPr/>
        </p:nvGrpSpPr>
        <p:grpSpPr>
          <a:xfrm>
            <a:off x="1559033" y="1152938"/>
            <a:ext cx="6025935" cy="3625795"/>
            <a:chOff x="1352874" y="1152938"/>
            <a:chExt cx="6025935" cy="3625795"/>
          </a:xfrm>
        </p:grpSpPr>
        <p:cxnSp>
          <p:nvCxnSpPr>
            <p:cNvPr id="205" name="Google Shape;205;p15"/>
            <p:cNvCxnSpPr/>
            <p:nvPr/>
          </p:nvCxnSpPr>
          <p:spPr>
            <a:xfrm flipH="1">
              <a:off x="3558940" y="1508066"/>
              <a:ext cx="12700" cy="2908595"/>
            </a:xfrm>
            <a:prstGeom prst="bentConnector3">
              <a:avLst>
                <a:gd fmla="val 3423299" name="adj1"/>
              </a:avLst>
            </a:prstGeom>
            <a:noFill/>
            <a:ln cap="flat" cmpd="sng" w="19050">
              <a:solidFill>
                <a:srgbClr val="808799"/>
              </a:solidFill>
              <a:prstDash val="solid"/>
              <a:round/>
              <a:headEnd len="med" w="med" type="triangle"/>
              <a:tailEnd len="med" w="med" type="triangle"/>
            </a:ln>
          </p:spPr>
        </p:cxnSp>
        <p:sp>
          <p:nvSpPr>
            <p:cNvPr id="206" name="Google Shape;206;p15"/>
            <p:cNvSpPr/>
            <p:nvPr/>
          </p:nvSpPr>
          <p:spPr>
            <a:xfrm>
              <a:off x="1352874" y="2329733"/>
              <a:ext cx="1644768" cy="1208597"/>
            </a:xfrm>
            <a:prstGeom prst="roundRect">
              <a:avLst>
                <a:gd fmla="val 8512"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Respiración consciente para activar  nuestra concentración</a:t>
              </a:r>
              <a:endParaRPr/>
            </a:p>
          </p:txBody>
        </p:sp>
        <p:sp>
          <p:nvSpPr>
            <p:cNvPr id="207" name="Google Shape;207;p15"/>
            <p:cNvSpPr/>
            <p:nvPr/>
          </p:nvSpPr>
          <p:spPr>
            <a:xfrm>
              <a:off x="3694639" y="1152938"/>
              <a:ext cx="3684170" cy="707666"/>
            </a:xfrm>
            <a:prstGeom prst="roundRect">
              <a:avLst>
                <a:gd fmla="val 14756" name="adj"/>
              </a:avLst>
            </a:prstGeom>
            <a:solidFill>
              <a:srgbClr val="DDEEC7"/>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a:pPr>
              <a:r>
                <a:rPr lang="es-ES">
                  <a:solidFill>
                    <a:schemeClr val="dk1"/>
                  </a:solidFill>
                  <a:latin typeface="Calibri"/>
                  <a:ea typeface="Calibri"/>
                  <a:cs typeface="Calibri"/>
                  <a:sym typeface="Calibri"/>
                </a:rPr>
                <a:t>Llénate</a:t>
              </a:r>
              <a:r>
                <a:rPr b="0" i="0" lang="es-ES" sz="1400" u="none" cap="none" strike="noStrike">
                  <a:solidFill>
                    <a:schemeClr val="dk1"/>
                  </a:solidFill>
                  <a:latin typeface="Calibri"/>
                  <a:ea typeface="Calibri"/>
                  <a:cs typeface="Calibri"/>
                  <a:sym typeface="Calibri"/>
                </a:rPr>
                <a:t> de aire hasta hinchar tus pulmones. (</a:t>
              </a:r>
              <a:r>
                <a:rPr lang="es-ES">
                  <a:solidFill>
                    <a:schemeClr val="dk1"/>
                  </a:solidFill>
                  <a:latin typeface="Calibri"/>
                  <a:ea typeface="Calibri"/>
                  <a:cs typeface="Calibri"/>
                  <a:sym typeface="Calibri"/>
                </a:rPr>
                <a:t>L</a:t>
              </a:r>
              <a:r>
                <a:rPr b="0" i="0" lang="es-ES" sz="1400" u="none" cap="none" strike="noStrike">
                  <a:solidFill>
                    <a:schemeClr val="dk1"/>
                  </a:solidFill>
                  <a:latin typeface="Calibri"/>
                  <a:ea typeface="Calibri"/>
                  <a:cs typeface="Calibri"/>
                  <a:sym typeface="Calibri"/>
                </a:rPr>
                <a:t>arga inhalación)</a:t>
              </a:r>
              <a:endParaRPr/>
            </a:p>
          </p:txBody>
        </p:sp>
        <p:cxnSp>
          <p:nvCxnSpPr>
            <p:cNvPr id="208" name="Google Shape;208;p15"/>
            <p:cNvCxnSpPr/>
            <p:nvPr/>
          </p:nvCxnSpPr>
          <p:spPr>
            <a:xfrm>
              <a:off x="3347499" y="3452143"/>
              <a:ext cx="224141" cy="96"/>
            </a:xfrm>
            <a:prstGeom prst="straightConnector1">
              <a:avLst/>
            </a:prstGeom>
            <a:noFill/>
            <a:ln cap="flat" cmpd="sng" w="19050">
              <a:solidFill>
                <a:srgbClr val="808799"/>
              </a:solidFill>
              <a:prstDash val="solid"/>
              <a:round/>
              <a:headEnd len="sm" w="sm" type="none"/>
              <a:tailEnd len="med" w="med" type="triangle"/>
            </a:ln>
          </p:spPr>
        </p:cxnSp>
        <p:cxnSp>
          <p:nvCxnSpPr>
            <p:cNvPr id="209" name="Google Shape;209;p15"/>
            <p:cNvCxnSpPr/>
            <p:nvPr/>
          </p:nvCxnSpPr>
          <p:spPr>
            <a:xfrm>
              <a:off x="3347499" y="2478659"/>
              <a:ext cx="224141" cy="96"/>
            </a:xfrm>
            <a:prstGeom prst="straightConnector1">
              <a:avLst/>
            </a:prstGeom>
            <a:noFill/>
            <a:ln cap="flat" cmpd="sng" w="19050">
              <a:solidFill>
                <a:srgbClr val="808799"/>
              </a:solidFill>
              <a:prstDash val="solid"/>
              <a:round/>
              <a:headEnd len="sm" w="sm" type="none"/>
              <a:tailEnd len="med" w="med" type="triangle"/>
            </a:ln>
          </p:spPr>
        </p:cxnSp>
        <p:sp>
          <p:nvSpPr>
            <p:cNvPr id="210" name="Google Shape;210;p15"/>
            <p:cNvSpPr/>
            <p:nvPr/>
          </p:nvSpPr>
          <p:spPr>
            <a:xfrm>
              <a:off x="3694639" y="2125648"/>
              <a:ext cx="3684170" cy="707666"/>
            </a:xfrm>
            <a:prstGeom prst="roundRect">
              <a:avLst>
                <a:gd fmla="val 14756" name="adj"/>
              </a:avLst>
            </a:prstGeom>
            <a:solidFill>
              <a:srgbClr val="DDEEC7"/>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2"/>
              </a:pPr>
              <a:r>
                <a:rPr b="0" i="0" lang="es-ES" sz="1400" u="none" cap="none" strike="noStrike">
                  <a:solidFill>
                    <a:schemeClr val="dk1"/>
                  </a:solidFill>
                  <a:latin typeface="Calibri"/>
                  <a:ea typeface="Calibri"/>
                  <a:cs typeface="Calibri"/>
                  <a:sym typeface="Calibri"/>
                </a:rPr>
                <a:t>Haz una retención larga.</a:t>
              </a:r>
              <a:endParaRPr/>
            </a:p>
          </p:txBody>
        </p:sp>
        <p:sp>
          <p:nvSpPr>
            <p:cNvPr id="211" name="Google Shape;211;p15"/>
            <p:cNvSpPr/>
            <p:nvPr/>
          </p:nvSpPr>
          <p:spPr>
            <a:xfrm>
              <a:off x="3694639" y="3098358"/>
              <a:ext cx="3684170" cy="707666"/>
            </a:xfrm>
            <a:prstGeom prst="roundRect">
              <a:avLst>
                <a:gd fmla="val 14756" name="adj"/>
              </a:avLst>
            </a:prstGeom>
            <a:solidFill>
              <a:srgbClr val="DDEEC7"/>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3"/>
              </a:pPr>
              <a:r>
                <a:rPr b="0" i="0" lang="es-ES" sz="1400" u="none" cap="none" strike="noStrike">
                  <a:solidFill>
                    <a:schemeClr val="dk1"/>
                  </a:solidFill>
                  <a:latin typeface="Calibri"/>
                  <a:ea typeface="Calibri"/>
                  <a:cs typeface="Calibri"/>
                  <a:sym typeface="Calibri"/>
                </a:rPr>
                <a:t>Expulsa el aire progresivamente.</a:t>
              </a:r>
              <a:endParaRPr/>
            </a:p>
          </p:txBody>
        </p:sp>
        <p:sp>
          <p:nvSpPr>
            <p:cNvPr id="212" name="Google Shape;212;p15"/>
            <p:cNvSpPr/>
            <p:nvPr/>
          </p:nvSpPr>
          <p:spPr>
            <a:xfrm>
              <a:off x="3694639" y="4071067"/>
              <a:ext cx="3684170" cy="707666"/>
            </a:xfrm>
            <a:prstGeom prst="roundRect">
              <a:avLst>
                <a:gd fmla="val 14756" name="adj"/>
              </a:avLst>
            </a:prstGeom>
            <a:solidFill>
              <a:srgbClr val="DDEEC7"/>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4"/>
              </a:pPr>
              <a:r>
                <a:rPr b="0" i="0" lang="es-ES" sz="1400" u="none" cap="none" strike="noStrike">
                  <a:solidFill>
                    <a:schemeClr val="dk1"/>
                  </a:solidFill>
                  <a:latin typeface="Calibri"/>
                  <a:ea typeface="Calibri"/>
                  <a:cs typeface="Calibri"/>
                  <a:sym typeface="Calibri"/>
                </a:rPr>
                <a:t>Repítelo al menos unas tres veces.</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cxnSp>
        <p:nvCxnSpPr>
          <p:cNvPr id="218" name="Google Shape;218;p16"/>
          <p:cNvCxnSpPr/>
          <p:nvPr/>
        </p:nvCxnSpPr>
        <p:spPr>
          <a:xfrm rot="5400000">
            <a:off x="2317249" y="2956016"/>
            <a:ext cx="2908500" cy="12600"/>
          </a:xfrm>
          <a:prstGeom prst="bentConnector3">
            <a:avLst>
              <a:gd fmla="val 0" name="adj1"/>
            </a:avLst>
          </a:prstGeom>
          <a:noFill/>
          <a:ln cap="flat" cmpd="sng" w="19050">
            <a:solidFill>
              <a:srgbClr val="808799"/>
            </a:solidFill>
            <a:prstDash val="solid"/>
            <a:round/>
            <a:headEnd len="med" w="med" type="triangle"/>
            <a:tailEnd len="med" w="med" type="triangle"/>
          </a:ln>
        </p:spPr>
      </p:cxnSp>
      <p:sp>
        <p:nvSpPr>
          <p:cNvPr id="219" name="Google Shape;219;p16"/>
          <p:cNvSpPr/>
          <p:nvPr/>
        </p:nvSpPr>
        <p:spPr>
          <a:xfrm>
            <a:off x="1559033" y="2329733"/>
            <a:ext cx="1644768" cy="1208597"/>
          </a:xfrm>
          <a:prstGeom prst="roundRect">
            <a:avLst>
              <a:gd fmla="val 8512"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Respiración consciente para calmar ansiedad</a:t>
            </a:r>
            <a:endParaRPr/>
          </a:p>
        </p:txBody>
      </p:sp>
      <p:sp>
        <p:nvSpPr>
          <p:cNvPr id="220" name="Google Shape;220;p16"/>
          <p:cNvSpPr/>
          <p:nvPr/>
        </p:nvSpPr>
        <p:spPr>
          <a:xfrm>
            <a:off x="3900798" y="1152938"/>
            <a:ext cx="3684170" cy="707666"/>
          </a:xfrm>
          <a:prstGeom prst="roundRect">
            <a:avLst>
              <a:gd fmla="val 14756" name="adj"/>
            </a:avLst>
          </a:prstGeom>
          <a:solidFill>
            <a:srgbClr val="E3DCED"/>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a:pPr>
            <a:r>
              <a:rPr b="0" i="0" lang="es-ES" sz="1400" u="none" cap="none" strike="noStrike">
                <a:solidFill>
                  <a:schemeClr val="dk1"/>
                </a:solidFill>
                <a:latin typeface="Calibri"/>
                <a:ea typeface="Calibri"/>
                <a:cs typeface="Calibri"/>
                <a:sym typeface="Calibri"/>
              </a:rPr>
              <a:t>Inhala lenta y progresivamente al menos cinco segundos.</a:t>
            </a:r>
            <a:endParaRPr/>
          </a:p>
        </p:txBody>
      </p:sp>
      <p:cxnSp>
        <p:nvCxnSpPr>
          <p:cNvPr id="221" name="Google Shape;221;p16"/>
          <p:cNvCxnSpPr/>
          <p:nvPr/>
        </p:nvCxnSpPr>
        <p:spPr>
          <a:xfrm>
            <a:off x="3553658" y="3452143"/>
            <a:ext cx="224141" cy="96"/>
          </a:xfrm>
          <a:prstGeom prst="straightConnector1">
            <a:avLst/>
          </a:prstGeom>
          <a:noFill/>
          <a:ln cap="flat" cmpd="sng" w="19050">
            <a:solidFill>
              <a:srgbClr val="808799"/>
            </a:solidFill>
            <a:prstDash val="solid"/>
            <a:round/>
            <a:headEnd len="sm" w="sm" type="none"/>
            <a:tailEnd len="med" w="med" type="triangle"/>
          </a:ln>
        </p:spPr>
      </p:cxnSp>
      <p:cxnSp>
        <p:nvCxnSpPr>
          <p:cNvPr id="222" name="Google Shape;222;p16"/>
          <p:cNvCxnSpPr/>
          <p:nvPr/>
        </p:nvCxnSpPr>
        <p:spPr>
          <a:xfrm>
            <a:off x="3553658" y="2478659"/>
            <a:ext cx="224141" cy="96"/>
          </a:xfrm>
          <a:prstGeom prst="straightConnector1">
            <a:avLst/>
          </a:prstGeom>
          <a:noFill/>
          <a:ln cap="flat" cmpd="sng" w="19050">
            <a:solidFill>
              <a:srgbClr val="808799"/>
            </a:solidFill>
            <a:prstDash val="solid"/>
            <a:round/>
            <a:headEnd len="sm" w="sm" type="none"/>
            <a:tailEnd len="med" w="med" type="triangle"/>
          </a:ln>
        </p:spPr>
      </p:cxnSp>
      <p:sp>
        <p:nvSpPr>
          <p:cNvPr id="223" name="Google Shape;223;p16"/>
          <p:cNvSpPr/>
          <p:nvPr/>
        </p:nvSpPr>
        <p:spPr>
          <a:xfrm>
            <a:off x="3900798" y="2125648"/>
            <a:ext cx="3684170" cy="707666"/>
          </a:xfrm>
          <a:prstGeom prst="roundRect">
            <a:avLst>
              <a:gd fmla="val 14756" name="adj"/>
            </a:avLst>
          </a:prstGeom>
          <a:solidFill>
            <a:srgbClr val="E3DCED"/>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2"/>
            </a:pPr>
            <a:r>
              <a:rPr b="0" i="0" lang="es-ES" sz="1400" u="none" cap="none" strike="noStrike">
                <a:solidFill>
                  <a:schemeClr val="dk1"/>
                </a:solidFill>
                <a:latin typeface="Calibri"/>
                <a:ea typeface="Calibri"/>
                <a:cs typeface="Calibri"/>
                <a:sym typeface="Calibri"/>
              </a:rPr>
              <a:t>Haz una retención de tres segundos. </a:t>
            </a:r>
            <a:endParaRPr/>
          </a:p>
        </p:txBody>
      </p:sp>
      <p:sp>
        <p:nvSpPr>
          <p:cNvPr id="224" name="Google Shape;224;p16"/>
          <p:cNvSpPr/>
          <p:nvPr/>
        </p:nvSpPr>
        <p:spPr>
          <a:xfrm>
            <a:off x="3900798" y="3098358"/>
            <a:ext cx="3684170" cy="707666"/>
          </a:xfrm>
          <a:prstGeom prst="roundRect">
            <a:avLst>
              <a:gd fmla="val 14756" name="adj"/>
            </a:avLst>
          </a:prstGeom>
          <a:solidFill>
            <a:srgbClr val="E3DCED"/>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3"/>
            </a:pPr>
            <a:r>
              <a:rPr b="0" i="0" lang="es-ES" sz="1400" u="none" cap="none" strike="noStrike">
                <a:solidFill>
                  <a:schemeClr val="dk1"/>
                </a:solidFill>
                <a:latin typeface="Calibri"/>
                <a:ea typeface="Calibri"/>
                <a:cs typeface="Calibri"/>
                <a:sym typeface="Calibri"/>
              </a:rPr>
              <a:t>Expulsa el aire lenta y progresivamente al menos siete segundos.</a:t>
            </a:r>
            <a:endParaRPr/>
          </a:p>
        </p:txBody>
      </p:sp>
      <p:sp>
        <p:nvSpPr>
          <p:cNvPr id="225" name="Google Shape;225;p16"/>
          <p:cNvSpPr/>
          <p:nvPr/>
        </p:nvSpPr>
        <p:spPr>
          <a:xfrm>
            <a:off x="3900798" y="4071067"/>
            <a:ext cx="3684170" cy="707666"/>
          </a:xfrm>
          <a:prstGeom prst="roundRect">
            <a:avLst>
              <a:gd fmla="val 14756" name="adj"/>
            </a:avLst>
          </a:prstGeom>
          <a:solidFill>
            <a:srgbClr val="E3DCED"/>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400"/>
              <a:buFont typeface="Arial"/>
              <a:buAutoNum type="arabicPeriod" startAt="4"/>
            </a:pPr>
            <a:r>
              <a:rPr b="0" i="0" lang="es-ES" sz="1400" u="none" cap="none" strike="noStrike">
                <a:solidFill>
                  <a:schemeClr val="dk1"/>
                </a:solidFill>
                <a:latin typeface="Calibri"/>
                <a:ea typeface="Calibri"/>
                <a:cs typeface="Calibri"/>
                <a:sym typeface="Calibri"/>
              </a:rPr>
              <a:t>Haz una pausa de tres segundos y repite la acción al menos 5 veces.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7"/>
          <p:cNvSpPr txBox="1"/>
          <p:nvPr/>
        </p:nvSpPr>
        <p:spPr>
          <a:xfrm>
            <a:off x="511188" y="920764"/>
            <a:ext cx="2800200" cy="4094400"/>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atención permite que podamos conectar con nuestro organismo. </a:t>
            </a:r>
            <a:endParaRPr b="0" i="0" sz="1400" u="none" cap="none" strike="noStrike">
              <a:solidFill>
                <a:schemeClr val="dk1"/>
              </a:solidFill>
              <a:latin typeface="Calibri"/>
              <a:ea typeface="Calibri"/>
              <a:cs typeface="Calibri"/>
              <a:sym typeface="Calibri"/>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El secreto está en conectarnos con nosotros mismos. Dirigir nuestra atención plena en la respiración nos va facilitando el logro de un mayor entendimiento sobre cómo nuestro cuerpo funciona, sobre nuestras emociones predominantes y necesidades más urgentes.</a:t>
            </a:r>
            <a:endParaRPr b="0" i="0" sz="1400" u="none" cap="none" strike="noStrike">
              <a:solidFill>
                <a:schemeClr val="dk1"/>
              </a:solidFill>
              <a:latin typeface="Calibri"/>
              <a:ea typeface="Calibri"/>
              <a:cs typeface="Calibri"/>
              <a:sym typeface="Calibri"/>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respiración puede ser una gran aliad</a:t>
            </a:r>
            <a:r>
              <a:rPr lang="es-ES">
                <a:solidFill>
                  <a:schemeClr val="dk1"/>
                </a:solidFill>
                <a:latin typeface="Calibri"/>
                <a:ea typeface="Calibri"/>
                <a:cs typeface="Calibri"/>
                <a:sym typeface="Calibri"/>
              </a:rPr>
              <a:t>a</a:t>
            </a:r>
            <a:r>
              <a:rPr b="0" i="0" lang="es-ES" sz="1400" u="none" cap="none" strike="noStrike">
                <a:solidFill>
                  <a:schemeClr val="dk1"/>
                </a:solidFill>
                <a:latin typeface="Calibri"/>
                <a:ea typeface="Calibri"/>
                <a:cs typeface="Calibri"/>
                <a:sym typeface="Calibri"/>
              </a:rPr>
              <a:t> para tener respuestas que comúnmente no podemos tener en situaciones de alta presión, de mucho movimiento o de suma preocupación.</a:t>
            </a:r>
            <a:endParaRPr b="0" i="0" sz="1400" u="none" cap="none" strike="noStrike">
              <a:solidFill>
                <a:schemeClr val="dk1"/>
              </a:solidFill>
              <a:latin typeface="Calibri"/>
              <a:ea typeface="Calibri"/>
              <a:cs typeface="Calibri"/>
              <a:sym typeface="Calibri"/>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1" name="Google Shape;231;p1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pic>
        <p:nvPicPr>
          <p:cNvPr id="232" name="Google Shape;232;p17"/>
          <p:cNvPicPr preferRelativeResize="0"/>
          <p:nvPr/>
        </p:nvPicPr>
        <p:blipFill rotWithShape="1">
          <a:blip r:embed="rId3">
            <a:alphaModFix/>
          </a:blip>
          <a:srcRect b="0" l="11895" r="10201" t="0"/>
          <a:stretch/>
        </p:blipFill>
        <p:spPr>
          <a:xfrm>
            <a:off x="3635375" y="920763"/>
            <a:ext cx="5040313" cy="4313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7"/>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9" name="Google Shape;239;p47"/>
          <p:cNvSpPr txBox="1"/>
          <p:nvPr/>
        </p:nvSpPr>
        <p:spPr>
          <a:xfrm>
            <a:off x="1008063" y="3169972"/>
            <a:ext cx="776222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VISUALIZACIÓN: </a:t>
            </a:r>
            <a:r>
              <a:rPr b="1" i="0" lang="es-ES" sz="2800" u="none" cap="none" strike="noStrike">
                <a:solidFill>
                  <a:schemeClr val="lt1"/>
                </a:solidFill>
                <a:latin typeface="Arial"/>
                <a:ea typeface="Arial"/>
                <a:cs typeface="Arial"/>
                <a:sym typeface="Arial"/>
              </a:rPr>
              <a:t>CONTRACONDICIONAMIENTO</a:t>
            </a:r>
            <a:endParaRPr/>
          </a:p>
        </p:txBody>
      </p:sp>
      <p:pic>
        <p:nvPicPr>
          <p:cNvPr id="240" name="Google Shape;240;p47"/>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43"/>
          <p:cNvSpPr/>
          <p:nvPr/>
        </p:nvSpPr>
        <p:spPr>
          <a:xfrm>
            <a:off x="0" y="1"/>
            <a:ext cx="9144000" cy="5715000"/>
          </a:xfrm>
          <a:prstGeom prst="rect">
            <a:avLst/>
          </a:prstGeom>
          <a:solidFill>
            <a:srgbClr val="ED42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60" name="Google Shape;60;p43"/>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61" name="Google Shape;61;p43"/>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2" name="Google Shape;62;p43"/>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0" i="0" lang="es-ES" sz="3300" u="none" cap="none" strike="noStrike">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i="0" lang="es-ES" sz="3300" u="none" cap="none" strike="noStrike">
                <a:solidFill>
                  <a:schemeClr val="lt1"/>
                </a:solidFill>
                <a:latin typeface="Arial"/>
                <a:ea typeface="Arial"/>
                <a:cs typeface="Arial"/>
                <a:sym typeface="Arial"/>
              </a:rPr>
              <a:t>DE LA SESIÓN</a:t>
            </a:r>
            <a:endParaRPr/>
          </a:p>
        </p:txBody>
      </p:sp>
      <p:pic>
        <p:nvPicPr>
          <p:cNvPr id="63" name="Google Shape;63;p43"/>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64" name="Google Shape;64;p43"/>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nvSpPr>
        <p:spPr>
          <a:xfrm>
            <a:off x="506632" y="920764"/>
            <a:ext cx="3885900" cy="3447900"/>
          </a:xfrm>
          <a:prstGeom prst="rect">
            <a:avLst/>
          </a:prstGeom>
          <a:noFill/>
          <a:ln>
            <a:noFill/>
          </a:ln>
        </p:spPr>
        <p:txBody>
          <a:bodyPr anchorCtr="0" anchor="t" bIns="0" lIns="0" spcFirstLastPara="1" rIns="0" wrap="square" tIns="0">
            <a:spAutoFit/>
          </a:bodyPr>
          <a:lstStyle/>
          <a:p>
            <a:pPr indent="-171450" lvl="0" marL="17145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mente es un recurso que también ayudará significativamente como técnica alternativa a fin de viabilizar la atención de la mente hacia un escenario que conecte con la tranquilidad. </a:t>
            </a:r>
            <a:endParaRPr/>
          </a:p>
          <a:p>
            <a:pPr indent="-82550" lvl="0" marL="17145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71450" lvl="0" marL="17145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visualización como técnica permite diseñar un escenario deliberado donde la persona es el centro alrededor de elementos que permiten conectar con la calma, a medida que se va relajando con el apoyo de la respiración.</a:t>
            </a:r>
            <a:endParaRPr/>
          </a:p>
          <a:p>
            <a:pPr indent="-82550" lvl="0" marL="17145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71450" lvl="0" marL="17145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técnica de meditación de visualización se hizo conocida por primera vez tras los Juegos Olímpicos de 1984</a:t>
            </a:r>
            <a:r>
              <a:rPr lang="es-ES">
                <a:solidFill>
                  <a:schemeClr val="dk1"/>
                </a:solidFill>
                <a:latin typeface="Calibri"/>
                <a:ea typeface="Calibri"/>
                <a:cs typeface="Calibri"/>
                <a:sym typeface="Calibri"/>
              </a:rPr>
              <a:t>.</a:t>
            </a:r>
            <a:r>
              <a:rPr b="0" i="0" lang="es-ES" sz="1400" u="none" cap="none" strike="noStrike">
                <a:solidFill>
                  <a:schemeClr val="dk1"/>
                </a:solidFill>
                <a:latin typeface="Calibri"/>
                <a:ea typeface="Calibri"/>
                <a:cs typeface="Calibri"/>
                <a:sym typeface="Calibri"/>
              </a:rPr>
              <a:t> </a:t>
            </a:r>
            <a:r>
              <a:rPr lang="es-ES">
                <a:solidFill>
                  <a:schemeClr val="dk1"/>
                </a:solidFill>
                <a:latin typeface="Calibri"/>
                <a:ea typeface="Calibri"/>
                <a:cs typeface="Calibri"/>
                <a:sym typeface="Calibri"/>
              </a:rPr>
              <a:t>L</a:t>
            </a:r>
            <a:r>
              <a:rPr b="0" i="0" lang="es-ES" sz="1400" u="none" cap="none" strike="noStrike">
                <a:solidFill>
                  <a:schemeClr val="dk1"/>
                </a:solidFill>
                <a:latin typeface="Calibri"/>
                <a:ea typeface="Calibri"/>
                <a:cs typeface="Calibri"/>
                <a:sym typeface="Calibri"/>
              </a:rPr>
              <a:t>os deportistas de la </a:t>
            </a:r>
            <a:r>
              <a:rPr lang="es-ES">
                <a:solidFill>
                  <a:schemeClr val="dk1"/>
                </a:solidFill>
                <a:latin typeface="Calibri"/>
                <a:ea typeface="Calibri"/>
                <a:cs typeface="Calibri"/>
                <a:sym typeface="Calibri"/>
              </a:rPr>
              <a:t>U</a:t>
            </a:r>
            <a:r>
              <a:rPr b="0" i="0" lang="es-ES" sz="1400" u="none" cap="none" strike="noStrike">
                <a:solidFill>
                  <a:schemeClr val="dk1"/>
                </a:solidFill>
                <a:latin typeface="Calibri"/>
                <a:ea typeface="Calibri"/>
                <a:cs typeface="Calibri"/>
                <a:sym typeface="Calibri"/>
              </a:rPr>
              <a:t>nión </a:t>
            </a:r>
            <a:r>
              <a:rPr lang="es-ES">
                <a:solidFill>
                  <a:schemeClr val="dk1"/>
                </a:solidFill>
                <a:latin typeface="Calibri"/>
                <a:ea typeface="Calibri"/>
                <a:cs typeface="Calibri"/>
                <a:sym typeface="Calibri"/>
              </a:rPr>
              <a:t>Soviética</a:t>
            </a:r>
            <a:r>
              <a:rPr b="0" i="0" lang="es-ES" sz="1400" u="none" cap="none" strike="noStrike">
                <a:solidFill>
                  <a:schemeClr val="dk1"/>
                </a:solidFill>
                <a:latin typeface="Calibri"/>
                <a:ea typeface="Calibri"/>
                <a:cs typeface="Calibri"/>
                <a:sym typeface="Calibri"/>
              </a:rPr>
              <a:t> la aplicaron activamente para mejorar su rendimiento deportivo.</a:t>
            </a:r>
            <a:endParaRPr b="0" i="0" sz="1400" u="none" cap="none" strike="noStrike">
              <a:solidFill>
                <a:schemeClr val="dk1"/>
              </a:solidFill>
              <a:latin typeface="Calibri"/>
              <a:ea typeface="Calibri"/>
              <a:cs typeface="Calibri"/>
              <a:sym typeface="Calibri"/>
            </a:endParaRPr>
          </a:p>
        </p:txBody>
      </p:sp>
      <p:pic>
        <p:nvPicPr>
          <p:cNvPr id="246" name="Google Shape;246;p19"/>
          <p:cNvPicPr preferRelativeResize="0"/>
          <p:nvPr/>
        </p:nvPicPr>
        <p:blipFill rotWithShape="1">
          <a:blip r:embed="rId3">
            <a:alphaModFix/>
          </a:blip>
          <a:srcRect b="0" l="0" r="0" t="0"/>
          <a:stretch/>
        </p:blipFill>
        <p:spPr>
          <a:xfrm>
            <a:off x="4759339" y="912812"/>
            <a:ext cx="3916349" cy="4321175"/>
          </a:xfrm>
          <a:prstGeom prst="rect">
            <a:avLst/>
          </a:prstGeom>
          <a:noFill/>
          <a:ln>
            <a:noFill/>
          </a:ln>
        </p:spPr>
      </p:pic>
      <p:sp>
        <p:nvSpPr>
          <p:cNvPr id="247" name="Google Shape;247;p19"/>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VISUALIZACIÓN : CONTRACONDICIONAMIENTO</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nvSpPr>
        <p:spPr>
          <a:xfrm>
            <a:off x="511188" y="920076"/>
            <a:ext cx="8164499" cy="73866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La visualización durante el proceso de meditación es significativamente beneficiosa para mejorar no solo la salud física sino también la mental. Algunos de los muchos beneficios que podemos enumerar son los siguientes:</a:t>
            </a:r>
            <a:endParaRPr b="0" i="0" sz="1400" u="none" cap="none" strike="noStrike">
              <a:solidFill>
                <a:schemeClr val="dk1"/>
              </a:solidFill>
              <a:latin typeface="Arial"/>
              <a:ea typeface="Arial"/>
              <a:cs typeface="Arial"/>
              <a:sym typeface="Arial"/>
            </a:endParaRPr>
          </a:p>
        </p:txBody>
      </p:sp>
      <p:sp>
        <p:nvSpPr>
          <p:cNvPr id="253" name="Google Shape;253;p20"/>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VISUALIZACIÓN : CONTRACONDICIONAMIENTO</a:t>
            </a:r>
            <a:endParaRPr/>
          </a:p>
        </p:txBody>
      </p:sp>
      <p:grpSp>
        <p:nvGrpSpPr>
          <p:cNvPr id="254" name="Google Shape;254;p20"/>
          <p:cNvGrpSpPr/>
          <p:nvPr/>
        </p:nvGrpSpPr>
        <p:grpSpPr>
          <a:xfrm>
            <a:off x="1111352" y="2243435"/>
            <a:ext cx="6959221" cy="913993"/>
            <a:chOff x="1079549" y="2058201"/>
            <a:chExt cx="6959221" cy="913993"/>
          </a:xfrm>
        </p:grpSpPr>
        <p:sp>
          <p:nvSpPr>
            <p:cNvPr id="255" name="Google Shape;255;p20"/>
            <p:cNvSpPr txBox="1"/>
            <p:nvPr/>
          </p:nvSpPr>
          <p:spPr>
            <a:xfrm>
              <a:off x="3635376" y="2110420"/>
              <a:ext cx="4403394" cy="861774"/>
            </a:xfrm>
            <a:prstGeom prst="rect">
              <a:avLst/>
            </a:prstGeom>
            <a:noFill/>
            <a:ln>
              <a:noFill/>
            </a:ln>
          </p:spPr>
          <p:txBody>
            <a:bodyPr anchorCtr="0" anchor="t" bIns="0" lIns="0" spcFirstLastPara="1" rIns="0" wrap="square" tIns="0">
              <a:spAutoFit/>
            </a:bodyPr>
            <a:lstStyle/>
            <a:p>
              <a:pPr indent="-184150" lvl="0" marL="184150" marR="0" rtl="0" algn="l">
                <a:lnSpc>
                  <a:spcPct val="100000"/>
                </a:lnSpc>
                <a:spcBef>
                  <a:spcPts val="0"/>
                </a:spcBef>
                <a:spcAft>
                  <a:spcPts val="0"/>
                </a:spcAft>
                <a:buClr>
                  <a:srgbClr val="91C14E"/>
                </a:buClr>
                <a:buSzPts val="1400"/>
                <a:buFont typeface="Arial"/>
                <a:buChar char="•"/>
              </a:pPr>
              <a:r>
                <a:rPr b="0" i="0" lang="es-ES" sz="1400" u="none" cap="none" strike="noStrike">
                  <a:solidFill>
                    <a:schemeClr val="dk1"/>
                  </a:solidFill>
                  <a:latin typeface="Calibri"/>
                  <a:ea typeface="Calibri"/>
                  <a:cs typeface="Calibri"/>
                  <a:sym typeface="Calibri"/>
                </a:rPr>
                <a:t>El imaginar específicamente la zona de dolor como ya curada o en buen estado permite que la mente aumente la producción de neuroquímicos a fin de aplacar una dolencia, siempre y cuando ésta no sea de gravedad.</a:t>
              </a:r>
              <a:endParaRPr/>
            </a:p>
          </p:txBody>
        </p:sp>
        <p:sp>
          <p:nvSpPr>
            <p:cNvPr id="256" name="Google Shape;256;p20"/>
            <p:cNvSpPr/>
            <p:nvPr/>
          </p:nvSpPr>
          <p:spPr>
            <a:xfrm>
              <a:off x="2834194" y="2263416"/>
              <a:ext cx="583284" cy="340338"/>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p:txBody>
        </p:sp>
        <p:sp>
          <p:nvSpPr>
            <p:cNvPr id="257" name="Google Shape;257;p20"/>
            <p:cNvSpPr/>
            <p:nvPr/>
          </p:nvSpPr>
          <p:spPr>
            <a:xfrm>
              <a:off x="1079549" y="2058201"/>
              <a:ext cx="1521495" cy="735748"/>
            </a:xfrm>
            <a:prstGeom prst="roundRect">
              <a:avLst>
                <a:gd fmla="val 16033"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Aliviar un</a:t>
              </a:r>
              <a:br>
                <a:rPr b="1" i="0" lang="es-ES" sz="1400" u="none" cap="none" strike="noStrike">
                  <a:solidFill>
                    <a:schemeClr val="lt1"/>
                  </a:solidFill>
                  <a:latin typeface="Calibri"/>
                  <a:ea typeface="Calibri"/>
                  <a:cs typeface="Calibri"/>
                  <a:sym typeface="Calibri"/>
                </a:rPr>
              </a:br>
              <a:r>
                <a:rPr b="1" i="0" lang="es-ES" sz="1400" u="none" cap="none" strike="noStrike">
                  <a:solidFill>
                    <a:schemeClr val="lt1"/>
                  </a:solidFill>
                  <a:latin typeface="Calibri"/>
                  <a:ea typeface="Calibri"/>
                  <a:cs typeface="Calibri"/>
                  <a:sym typeface="Calibri"/>
                </a:rPr>
                <a:t>dolor físico</a:t>
              </a:r>
              <a:endParaRPr/>
            </a:p>
          </p:txBody>
        </p:sp>
      </p:grpSp>
      <p:grpSp>
        <p:nvGrpSpPr>
          <p:cNvPr id="258" name="Google Shape;258;p20"/>
          <p:cNvGrpSpPr/>
          <p:nvPr/>
        </p:nvGrpSpPr>
        <p:grpSpPr>
          <a:xfrm>
            <a:off x="1111352" y="3478644"/>
            <a:ext cx="6972427" cy="1345220"/>
            <a:chOff x="1079549" y="2058200"/>
            <a:chExt cx="6972427" cy="1345220"/>
          </a:xfrm>
        </p:grpSpPr>
        <p:sp>
          <p:nvSpPr>
            <p:cNvPr id="259" name="Google Shape;259;p20"/>
            <p:cNvSpPr txBox="1"/>
            <p:nvPr/>
          </p:nvSpPr>
          <p:spPr>
            <a:xfrm>
              <a:off x="3635376" y="2110420"/>
              <a:ext cx="4416600" cy="1293000"/>
            </a:xfrm>
            <a:prstGeom prst="rect">
              <a:avLst/>
            </a:prstGeom>
            <a:noFill/>
            <a:ln>
              <a:noFill/>
            </a:ln>
          </p:spPr>
          <p:txBody>
            <a:bodyPr anchorCtr="0" anchor="t" bIns="0" lIns="0" spcFirstLastPara="1" rIns="0" wrap="square" tIns="0">
              <a:spAutoFit/>
            </a:bodyPr>
            <a:lstStyle/>
            <a:p>
              <a:pPr indent="-184150" lvl="0" marL="184150" marR="0" rtl="0" algn="l">
                <a:lnSpc>
                  <a:spcPct val="100000"/>
                </a:lnSpc>
                <a:spcBef>
                  <a:spcPts val="0"/>
                </a:spcBef>
                <a:spcAft>
                  <a:spcPts val="0"/>
                </a:spcAft>
                <a:buClr>
                  <a:srgbClr val="91C14E"/>
                </a:buClr>
                <a:buSzPts val="1400"/>
                <a:buFont typeface="Arial"/>
                <a:buChar char="•"/>
              </a:pPr>
              <a:r>
                <a:rPr b="0" i="0" lang="es-ES" sz="1400" u="none" cap="none" strike="noStrike">
                  <a:solidFill>
                    <a:schemeClr val="dk1"/>
                  </a:solidFill>
                  <a:latin typeface="Calibri"/>
                  <a:ea typeface="Calibri"/>
                  <a:cs typeface="Calibri"/>
                  <a:sym typeface="Calibri"/>
                </a:rPr>
                <a:t>Centrar nuestra mente en la producción de “glóbulos blancos” a modo de soldados con armas listos para atacar cualquier tipo de enemigo “bacteria”, “virus”, lograr una comunicación entre el pensamiento y el sistema inmune. Se ha descubierto que existe una conexión entre ambos y se puede aprovechar en este ejercicio.</a:t>
              </a:r>
              <a:endParaRPr/>
            </a:p>
          </p:txBody>
        </p:sp>
        <p:sp>
          <p:nvSpPr>
            <p:cNvPr id="260" name="Google Shape;260;p20"/>
            <p:cNvSpPr/>
            <p:nvPr/>
          </p:nvSpPr>
          <p:spPr>
            <a:xfrm>
              <a:off x="2834194" y="2263416"/>
              <a:ext cx="583284" cy="340338"/>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p:txBody>
        </p:sp>
        <p:sp>
          <p:nvSpPr>
            <p:cNvPr id="261" name="Google Shape;261;p20"/>
            <p:cNvSpPr/>
            <p:nvPr/>
          </p:nvSpPr>
          <p:spPr>
            <a:xfrm>
              <a:off x="1079549" y="2058200"/>
              <a:ext cx="1521495" cy="852723"/>
            </a:xfrm>
            <a:prstGeom prst="roundRect">
              <a:avLst>
                <a:gd fmla="val 16033"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Aumentar nuestro sistema inmunológico</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VISUALIZACIÓN : CONTRACONDICIONAMIENTO</a:t>
            </a:r>
            <a:endParaRPr/>
          </a:p>
        </p:txBody>
      </p:sp>
      <p:grpSp>
        <p:nvGrpSpPr>
          <p:cNvPr id="267" name="Google Shape;267;p21"/>
          <p:cNvGrpSpPr/>
          <p:nvPr/>
        </p:nvGrpSpPr>
        <p:grpSpPr>
          <a:xfrm>
            <a:off x="1111352" y="1338368"/>
            <a:ext cx="6959221" cy="1129437"/>
            <a:chOff x="1079549" y="2058201"/>
            <a:chExt cx="6959221" cy="1129437"/>
          </a:xfrm>
        </p:grpSpPr>
        <p:sp>
          <p:nvSpPr>
            <p:cNvPr id="268" name="Google Shape;268;p21"/>
            <p:cNvSpPr txBox="1"/>
            <p:nvPr/>
          </p:nvSpPr>
          <p:spPr>
            <a:xfrm>
              <a:off x="3635376" y="2110420"/>
              <a:ext cx="4403394" cy="1077218"/>
            </a:xfrm>
            <a:prstGeom prst="rect">
              <a:avLst/>
            </a:prstGeom>
            <a:noFill/>
            <a:ln>
              <a:noFill/>
            </a:ln>
          </p:spPr>
          <p:txBody>
            <a:bodyPr anchorCtr="0" anchor="t" bIns="0" lIns="0" spcFirstLastPara="1" rIns="0" wrap="square" tIns="0">
              <a:spAutoFit/>
            </a:bodyPr>
            <a:lstStyle/>
            <a:p>
              <a:pPr indent="-184150" lvl="0" marL="184150" marR="0" rtl="0" algn="l">
                <a:lnSpc>
                  <a:spcPct val="100000"/>
                </a:lnSpc>
                <a:spcBef>
                  <a:spcPts val="0"/>
                </a:spcBef>
                <a:spcAft>
                  <a:spcPts val="0"/>
                </a:spcAft>
                <a:buClr>
                  <a:srgbClr val="91C14E"/>
                </a:buClr>
                <a:buSzPts val="1400"/>
                <a:buFont typeface="Arial"/>
                <a:buChar char="•"/>
              </a:pPr>
              <a:r>
                <a:rPr b="0" i="0" lang="es-ES" sz="1400" u="none" cap="none" strike="noStrike">
                  <a:solidFill>
                    <a:schemeClr val="dk1"/>
                  </a:solidFill>
                  <a:latin typeface="Calibri"/>
                  <a:ea typeface="Calibri"/>
                  <a:cs typeface="Calibri"/>
                  <a:sym typeface="Calibri"/>
                </a:rPr>
                <a:t>Diseñar un escenario donde somos el centro de la tranquilidad, sin perturbaciones o ruidos mentales. Implica tener una imagen de sí mismo en suma calma y apreciando aspectos como por ejemplo la naturaleza o simplemente conectarse con el momento presente.</a:t>
              </a:r>
              <a:endParaRPr/>
            </a:p>
          </p:txBody>
        </p:sp>
        <p:sp>
          <p:nvSpPr>
            <p:cNvPr id="269" name="Google Shape;269;p21"/>
            <p:cNvSpPr/>
            <p:nvPr/>
          </p:nvSpPr>
          <p:spPr>
            <a:xfrm>
              <a:off x="2834194" y="2263416"/>
              <a:ext cx="583284" cy="340338"/>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p:txBody>
        </p:sp>
        <p:sp>
          <p:nvSpPr>
            <p:cNvPr id="270" name="Google Shape;270;p21"/>
            <p:cNvSpPr/>
            <p:nvPr/>
          </p:nvSpPr>
          <p:spPr>
            <a:xfrm>
              <a:off x="1079549" y="2058201"/>
              <a:ext cx="1521495" cy="735748"/>
            </a:xfrm>
            <a:prstGeom prst="roundRect">
              <a:avLst>
                <a:gd fmla="val 16033"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Estabilidad emocional</a:t>
              </a:r>
              <a:endParaRPr/>
            </a:p>
          </p:txBody>
        </p:sp>
      </p:grpSp>
      <p:grpSp>
        <p:nvGrpSpPr>
          <p:cNvPr id="271" name="Google Shape;271;p21"/>
          <p:cNvGrpSpPr/>
          <p:nvPr/>
        </p:nvGrpSpPr>
        <p:grpSpPr>
          <a:xfrm>
            <a:off x="1111352" y="2732199"/>
            <a:ext cx="6972427" cy="1991719"/>
            <a:chOff x="1079549" y="2058201"/>
            <a:chExt cx="6972427" cy="1991719"/>
          </a:xfrm>
        </p:grpSpPr>
        <p:sp>
          <p:nvSpPr>
            <p:cNvPr id="272" name="Google Shape;272;p21"/>
            <p:cNvSpPr txBox="1"/>
            <p:nvPr/>
          </p:nvSpPr>
          <p:spPr>
            <a:xfrm>
              <a:off x="3635376" y="2110420"/>
              <a:ext cx="4416600" cy="1939500"/>
            </a:xfrm>
            <a:prstGeom prst="rect">
              <a:avLst/>
            </a:prstGeom>
            <a:noFill/>
            <a:ln>
              <a:noFill/>
            </a:ln>
          </p:spPr>
          <p:txBody>
            <a:bodyPr anchorCtr="0" anchor="t" bIns="0" lIns="0" spcFirstLastPara="1" rIns="0" wrap="square" tIns="0">
              <a:spAutoFit/>
            </a:bodyPr>
            <a:lstStyle/>
            <a:p>
              <a:pPr indent="-184150" lvl="0" marL="184150" marR="0" rtl="0" algn="l">
                <a:lnSpc>
                  <a:spcPct val="100000"/>
                </a:lnSpc>
                <a:spcBef>
                  <a:spcPts val="0"/>
                </a:spcBef>
                <a:spcAft>
                  <a:spcPts val="0"/>
                </a:spcAft>
                <a:buClr>
                  <a:srgbClr val="91C14E"/>
                </a:buClr>
                <a:buSzPts val="1400"/>
                <a:buFont typeface="Arial"/>
                <a:buChar char="•"/>
              </a:pPr>
              <a:r>
                <a:rPr b="0" i="0" lang="es-ES" sz="1400" u="none" cap="none" strike="noStrike">
                  <a:solidFill>
                    <a:schemeClr val="dk1"/>
                  </a:solidFill>
                  <a:latin typeface="Calibri"/>
                  <a:ea typeface="Calibri"/>
                  <a:cs typeface="Calibri"/>
                  <a:sym typeface="Calibri"/>
                </a:rPr>
                <a:t>Durante la visualización enfocas tu mente en “algo” que resulta importante para ti. Lo pones en el centro de tu mente acompañado de un color, de una forma, un tamaño en particular. </a:t>
              </a:r>
              <a:endParaRPr/>
            </a:p>
            <a:p>
              <a:pPr indent="-95250" lvl="0" marL="184150" marR="0" rtl="0" algn="l">
                <a:lnSpc>
                  <a:spcPct val="100000"/>
                </a:lnSpc>
                <a:spcBef>
                  <a:spcPts val="0"/>
                </a:spcBef>
                <a:spcAft>
                  <a:spcPts val="0"/>
                </a:spcAft>
                <a:buClr>
                  <a:srgbClr val="91C14E"/>
                </a:buClr>
                <a:buSzPts val="1400"/>
                <a:buFont typeface="Arial"/>
                <a:buNone/>
              </a:pPr>
              <a:r>
                <a:t/>
              </a:r>
              <a:endParaRPr b="0" i="0" sz="1400" u="none" cap="none" strike="noStrike">
                <a:solidFill>
                  <a:schemeClr val="dk1"/>
                </a:solidFill>
                <a:latin typeface="Calibri"/>
                <a:ea typeface="Calibri"/>
                <a:cs typeface="Calibri"/>
                <a:sym typeface="Calibri"/>
              </a:endParaRPr>
            </a:p>
            <a:p>
              <a:pPr indent="-184150" lvl="0" marL="184150" marR="0" rtl="0" algn="l">
                <a:lnSpc>
                  <a:spcPct val="100000"/>
                </a:lnSpc>
                <a:spcBef>
                  <a:spcPts val="0"/>
                </a:spcBef>
                <a:spcAft>
                  <a:spcPts val="0"/>
                </a:spcAft>
                <a:buClr>
                  <a:srgbClr val="91C14E"/>
                </a:buClr>
                <a:buSzPts val="1400"/>
                <a:buFont typeface="Arial"/>
                <a:buChar char="•"/>
              </a:pPr>
              <a:r>
                <a:rPr b="0" i="0" lang="es-ES" sz="1400" u="none" cap="none" strike="noStrike">
                  <a:solidFill>
                    <a:schemeClr val="dk1"/>
                  </a:solidFill>
                  <a:latin typeface="Calibri"/>
                  <a:ea typeface="Calibri"/>
                  <a:cs typeface="Calibri"/>
                  <a:sym typeface="Calibri"/>
                </a:rPr>
                <a:t>Tu mente se dirige a contemplar ese objetivo. Si </a:t>
              </a:r>
              <a:r>
                <a:rPr lang="es-ES">
                  <a:solidFill>
                    <a:schemeClr val="dk1"/>
                  </a:solidFill>
                  <a:latin typeface="Calibri"/>
                  <a:ea typeface="Calibri"/>
                  <a:cs typeface="Calibri"/>
                  <a:sym typeface="Calibri"/>
                </a:rPr>
                <a:t>hubiera</a:t>
              </a:r>
              <a:r>
                <a:rPr b="0" i="0" lang="es-ES" sz="1400" u="none" cap="none" strike="noStrike">
                  <a:solidFill>
                    <a:schemeClr val="dk1"/>
                  </a:solidFill>
                  <a:latin typeface="Calibri"/>
                  <a:ea typeface="Calibri"/>
                  <a:cs typeface="Calibri"/>
                  <a:sym typeface="Calibri"/>
                </a:rPr>
                <a:t> alguna distracción mental, respirar profundamente y hacer más fuerte el color del objetivo ayudará a que tu concentración se mantenga firme.</a:t>
              </a:r>
              <a:endParaRPr/>
            </a:p>
          </p:txBody>
        </p:sp>
        <p:sp>
          <p:nvSpPr>
            <p:cNvPr id="273" name="Google Shape;273;p21"/>
            <p:cNvSpPr/>
            <p:nvPr/>
          </p:nvSpPr>
          <p:spPr>
            <a:xfrm>
              <a:off x="2834194" y="2263416"/>
              <a:ext cx="583284" cy="340338"/>
            </a:xfrm>
            <a:prstGeom prst="rightArrow">
              <a:avLst>
                <a:gd fmla="val 50000" name="adj1"/>
                <a:gd fmla="val 50000" name="adj2"/>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p:txBody>
        </p:sp>
        <p:sp>
          <p:nvSpPr>
            <p:cNvPr id="274" name="Google Shape;274;p21"/>
            <p:cNvSpPr/>
            <p:nvPr/>
          </p:nvSpPr>
          <p:spPr>
            <a:xfrm>
              <a:off x="1079549" y="2058201"/>
              <a:ext cx="1521495" cy="735748"/>
            </a:xfrm>
            <a:prstGeom prst="roundRect">
              <a:avLst>
                <a:gd fmla="val 16033"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Atención y concentración</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2"/>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VISUALIZACIÓN : CONTRACONDICIONAMIENTO</a:t>
            </a:r>
            <a:endParaRPr/>
          </a:p>
        </p:txBody>
      </p:sp>
      <p:cxnSp>
        <p:nvCxnSpPr>
          <p:cNvPr id="280" name="Google Shape;280;p22"/>
          <p:cNvCxnSpPr/>
          <p:nvPr/>
        </p:nvCxnSpPr>
        <p:spPr>
          <a:xfrm rot="5400000">
            <a:off x="2317249" y="2956016"/>
            <a:ext cx="2908500" cy="12600"/>
          </a:xfrm>
          <a:prstGeom prst="bentConnector3">
            <a:avLst>
              <a:gd fmla="val 0" name="adj1"/>
            </a:avLst>
          </a:prstGeom>
          <a:noFill/>
          <a:ln cap="flat" cmpd="sng" w="19050">
            <a:solidFill>
              <a:srgbClr val="808799"/>
            </a:solidFill>
            <a:prstDash val="solid"/>
            <a:round/>
            <a:headEnd len="med" w="med" type="triangle"/>
            <a:tailEnd len="med" w="med" type="triangle"/>
          </a:ln>
        </p:spPr>
      </p:cxnSp>
      <p:sp>
        <p:nvSpPr>
          <p:cNvPr id="281" name="Google Shape;281;p22"/>
          <p:cNvSpPr/>
          <p:nvPr/>
        </p:nvSpPr>
        <p:spPr>
          <a:xfrm>
            <a:off x="1559033" y="1566406"/>
            <a:ext cx="1644768" cy="1208597"/>
          </a:xfrm>
          <a:prstGeom prst="roundRect">
            <a:avLst>
              <a:gd fmla="val 8512" name="adj"/>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Pasos para la visualización al meditar</a:t>
            </a:r>
            <a:endParaRPr/>
          </a:p>
        </p:txBody>
      </p:sp>
      <p:sp>
        <p:nvSpPr>
          <p:cNvPr id="282" name="Google Shape;282;p22"/>
          <p:cNvSpPr/>
          <p:nvPr/>
        </p:nvSpPr>
        <p:spPr>
          <a:xfrm>
            <a:off x="3884895" y="1200648"/>
            <a:ext cx="3684170" cy="608454"/>
          </a:xfrm>
          <a:prstGeom prst="roundRect">
            <a:avLst>
              <a:gd fmla="val 14756" name="adj"/>
            </a:avLst>
          </a:prstGeom>
          <a:solidFill>
            <a:srgbClr val="FFD7C1"/>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200"/>
              <a:buFont typeface="Arial"/>
              <a:buAutoNum type="arabicPeriod"/>
            </a:pPr>
            <a:r>
              <a:rPr b="0" i="0" lang="es-ES" sz="1200" u="none" cap="none" strike="noStrike">
                <a:solidFill>
                  <a:schemeClr val="dk1"/>
                </a:solidFill>
                <a:latin typeface="Calibri"/>
                <a:ea typeface="Calibri"/>
                <a:cs typeface="Calibri"/>
                <a:sym typeface="Calibri"/>
              </a:rPr>
              <a:t>Realiza inhalaciones lentas y progresivas al menos unas cinco veces.</a:t>
            </a:r>
            <a:endParaRPr/>
          </a:p>
        </p:txBody>
      </p:sp>
      <p:cxnSp>
        <p:nvCxnSpPr>
          <p:cNvPr id="283" name="Google Shape;283;p22"/>
          <p:cNvCxnSpPr/>
          <p:nvPr/>
        </p:nvCxnSpPr>
        <p:spPr>
          <a:xfrm>
            <a:off x="3553658" y="3714535"/>
            <a:ext cx="224141" cy="96"/>
          </a:xfrm>
          <a:prstGeom prst="straightConnector1">
            <a:avLst/>
          </a:prstGeom>
          <a:noFill/>
          <a:ln cap="flat" cmpd="sng" w="19050">
            <a:solidFill>
              <a:srgbClr val="808799"/>
            </a:solidFill>
            <a:prstDash val="solid"/>
            <a:round/>
            <a:headEnd len="sm" w="sm" type="none"/>
            <a:tailEnd len="med" w="med" type="triangle"/>
          </a:ln>
        </p:spPr>
      </p:cxnSp>
      <p:cxnSp>
        <p:nvCxnSpPr>
          <p:cNvPr id="284" name="Google Shape;284;p22"/>
          <p:cNvCxnSpPr/>
          <p:nvPr/>
        </p:nvCxnSpPr>
        <p:spPr>
          <a:xfrm>
            <a:off x="3553658" y="2152655"/>
            <a:ext cx="224141" cy="96"/>
          </a:xfrm>
          <a:prstGeom prst="straightConnector1">
            <a:avLst/>
          </a:prstGeom>
          <a:noFill/>
          <a:ln cap="flat" cmpd="sng" w="19050">
            <a:solidFill>
              <a:srgbClr val="808799"/>
            </a:solidFill>
            <a:prstDash val="solid"/>
            <a:round/>
            <a:headEnd len="sm" w="sm" type="none"/>
            <a:tailEnd len="med" w="med" type="triangle"/>
          </a:ln>
        </p:spPr>
      </p:cxnSp>
      <p:sp>
        <p:nvSpPr>
          <p:cNvPr id="285" name="Google Shape;285;p22"/>
          <p:cNvSpPr/>
          <p:nvPr/>
        </p:nvSpPr>
        <p:spPr>
          <a:xfrm>
            <a:off x="3884895" y="1938142"/>
            <a:ext cx="3684170" cy="608454"/>
          </a:xfrm>
          <a:prstGeom prst="roundRect">
            <a:avLst>
              <a:gd fmla="val 14756" name="adj"/>
            </a:avLst>
          </a:prstGeom>
          <a:solidFill>
            <a:srgbClr val="FFD7C1"/>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200"/>
              <a:buFont typeface="Arial"/>
              <a:buAutoNum type="arabicPeriod" startAt="2"/>
            </a:pPr>
            <a:r>
              <a:rPr b="0" i="0" lang="es-ES" sz="1200" u="none" cap="none" strike="noStrike">
                <a:solidFill>
                  <a:schemeClr val="dk1"/>
                </a:solidFill>
                <a:latin typeface="Calibri"/>
                <a:ea typeface="Calibri"/>
                <a:cs typeface="Calibri"/>
                <a:sym typeface="Calibri"/>
              </a:rPr>
              <a:t>T</a:t>
            </a:r>
            <a:r>
              <a:rPr lang="es-ES" sz="1200">
                <a:solidFill>
                  <a:schemeClr val="dk1"/>
                </a:solidFill>
                <a:latin typeface="Calibri"/>
                <a:ea typeface="Calibri"/>
                <a:cs typeface="Calibri"/>
                <a:sym typeface="Calibri"/>
              </a:rPr>
              <a:t>ó</a:t>
            </a:r>
            <a:r>
              <a:rPr b="0" i="0" lang="es-ES" sz="1200" u="none" cap="none" strike="noStrike">
                <a:solidFill>
                  <a:schemeClr val="dk1"/>
                </a:solidFill>
                <a:latin typeface="Calibri"/>
                <a:ea typeface="Calibri"/>
                <a:cs typeface="Calibri"/>
                <a:sym typeface="Calibri"/>
              </a:rPr>
              <a:t>mate unos segundos para imaginar el escenario ideal u objetivo que deseas.</a:t>
            </a:r>
            <a:endParaRPr/>
          </a:p>
        </p:txBody>
      </p:sp>
      <p:sp>
        <p:nvSpPr>
          <p:cNvPr id="286" name="Google Shape;286;p22"/>
          <p:cNvSpPr/>
          <p:nvPr/>
        </p:nvSpPr>
        <p:spPr>
          <a:xfrm>
            <a:off x="3884895" y="2675636"/>
            <a:ext cx="3684170" cy="608454"/>
          </a:xfrm>
          <a:prstGeom prst="roundRect">
            <a:avLst>
              <a:gd fmla="val 14756" name="adj"/>
            </a:avLst>
          </a:prstGeom>
          <a:solidFill>
            <a:srgbClr val="FFD7C1"/>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200"/>
              <a:buFont typeface="Arial"/>
              <a:buAutoNum type="arabicPeriod" startAt="3"/>
            </a:pPr>
            <a:r>
              <a:rPr b="0" i="0" lang="es-ES" sz="1200" u="none" cap="none" strike="noStrike">
                <a:solidFill>
                  <a:schemeClr val="dk1"/>
                </a:solidFill>
                <a:latin typeface="Calibri"/>
                <a:ea typeface="Calibri"/>
                <a:cs typeface="Calibri"/>
                <a:sym typeface="Calibri"/>
              </a:rPr>
              <a:t>Ubícalo en el centro de tu mente. Agrégale forma y color específico.</a:t>
            </a:r>
            <a:endParaRPr/>
          </a:p>
        </p:txBody>
      </p:sp>
      <p:sp>
        <p:nvSpPr>
          <p:cNvPr id="287" name="Google Shape;287;p22"/>
          <p:cNvSpPr/>
          <p:nvPr/>
        </p:nvSpPr>
        <p:spPr>
          <a:xfrm>
            <a:off x="3884895" y="3413130"/>
            <a:ext cx="3684170" cy="608454"/>
          </a:xfrm>
          <a:prstGeom prst="roundRect">
            <a:avLst>
              <a:gd fmla="val 14756" name="adj"/>
            </a:avLst>
          </a:prstGeom>
          <a:solidFill>
            <a:srgbClr val="FFD7C1"/>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200"/>
              <a:buFont typeface="Arial"/>
              <a:buAutoNum type="arabicPeriod" startAt="4"/>
            </a:pPr>
            <a:r>
              <a:rPr b="0" i="0" lang="es-ES" sz="1200" u="none" cap="none" strike="noStrike">
                <a:solidFill>
                  <a:schemeClr val="dk1"/>
                </a:solidFill>
                <a:latin typeface="Calibri"/>
                <a:ea typeface="Calibri"/>
                <a:cs typeface="Calibri"/>
                <a:sym typeface="Calibri"/>
              </a:rPr>
              <a:t>Agrégale una sensación a ese “objetivo”. </a:t>
            </a:r>
            <a:r>
              <a:rPr lang="es-ES" sz="1200">
                <a:solidFill>
                  <a:schemeClr val="dk1"/>
                </a:solidFill>
                <a:latin typeface="Calibri"/>
                <a:ea typeface="Calibri"/>
                <a:cs typeface="Calibri"/>
                <a:sym typeface="Calibri"/>
              </a:rPr>
              <a:t>P</a:t>
            </a:r>
            <a:r>
              <a:rPr b="0" i="0" lang="es-ES" sz="1200" u="none" cap="none" strike="noStrike">
                <a:solidFill>
                  <a:schemeClr val="dk1"/>
                </a:solidFill>
                <a:latin typeface="Calibri"/>
                <a:ea typeface="Calibri"/>
                <a:cs typeface="Calibri"/>
                <a:sym typeface="Calibri"/>
              </a:rPr>
              <a:t>rocura que sea alegre, vigoroso o motivador para ti.</a:t>
            </a:r>
            <a:endParaRPr/>
          </a:p>
        </p:txBody>
      </p:sp>
      <p:sp>
        <p:nvSpPr>
          <p:cNvPr id="288" name="Google Shape;288;p22"/>
          <p:cNvSpPr/>
          <p:nvPr/>
        </p:nvSpPr>
        <p:spPr>
          <a:xfrm>
            <a:off x="3884895" y="4150623"/>
            <a:ext cx="3684170" cy="731477"/>
          </a:xfrm>
          <a:prstGeom prst="roundRect">
            <a:avLst>
              <a:gd fmla="val 14756" name="adj"/>
            </a:avLst>
          </a:prstGeom>
          <a:solidFill>
            <a:srgbClr val="FFD7C1"/>
          </a:solid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200"/>
              <a:buFont typeface="Arial"/>
              <a:buAutoNum type="arabicPeriod" startAt="5"/>
            </a:pPr>
            <a:r>
              <a:rPr b="0" i="0" lang="es-ES" sz="1200" u="none" cap="none" strike="noStrike">
                <a:solidFill>
                  <a:schemeClr val="dk1"/>
                </a:solidFill>
                <a:latin typeface="Calibri"/>
                <a:ea typeface="Calibri"/>
                <a:cs typeface="Calibri"/>
                <a:sym typeface="Calibri"/>
              </a:rPr>
              <a:t>Ret</a:t>
            </a:r>
            <a:r>
              <a:rPr lang="es-ES" sz="1200">
                <a:solidFill>
                  <a:schemeClr val="dk1"/>
                </a:solidFill>
                <a:latin typeface="Calibri"/>
                <a:ea typeface="Calibri"/>
                <a:cs typeface="Calibri"/>
                <a:sym typeface="Calibri"/>
              </a:rPr>
              <a:t>é</a:t>
            </a:r>
            <a:r>
              <a:rPr b="0" i="0" lang="es-ES" sz="1200" u="none" cap="none" strike="noStrike">
                <a:solidFill>
                  <a:schemeClr val="dk1"/>
                </a:solidFill>
                <a:latin typeface="Calibri"/>
                <a:ea typeface="Calibri"/>
                <a:cs typeface="Calibri"/>
                <a:sym typeface="Calibri"/>
              </a:rPr>
              <a:t>n ese “objetivo imaginado” por unos minutos. Puedes utilizar un cronómetro para hacer un mejor entrenamiento.</a:t>
            </a:r>
            <a:endParaRPr/>
          </a:p>
        </p:txBody>
      </p:sp>
      <p:cxnSp>
        <p:nvCxnSpPr>
          <p:cNvPr id="289" name="Google Shape;289;p22"/>
          <p:cNvCxnSpPr/>
          <p:nvPr/>
        </p:nvCxnSpPr>
        <p:spPr>
          <a:xfrm>
            <a:off x="3557488" y="2955737"/>
            <a:ext cx="224141" cy="96"/>
          </a:xfrm>
          <a:prstGeom prst="straightConnector1">
            <a:avLst/>
          </a:prstGeom>
          <a:noFill/>
          <a:ln cap="flat" cmpd="sng" w="19050">
            <a:solidFill>
              <a:srgbClr val="808799"/>
            </a:solidFill>
            <a:prstDash val="solid"/>
            <a:round/>
            <a:headEnd len="sm" w="sm" type="none"/>
            <a:tailEnd len="med" w="med" type="triangle"/>
          </a:ln>
        </p:spPr>
      </p:cxnSp>
      <p:sp>
        <p:nvSpPr>
          <p:cNvPr id="290" name="Google Shape;290;p22"/>
          <p:cNvSpPr/>
          <p:nvPr/>
        </p:nvSpPr>
        <p:spPr>
          <a:xfrm>
            <a:off x="1578341" y="2886320"/>
            <a:ext cx="1644768" cy="1494850"/>
          </a:xfrm>
          <a:prstGeom prst="roundRect">
            <a:avLst>
              <a:gd fmla="val 8512" name="adj"/>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7" name="Google Shape;297;p48"/>
          <p:cNvSpPr txBox="1"/>
          <p:nvPr/>
        </p:nvSpPr>
        <p:spPr>
          <a:xfrm>
            <a:off x="1008063" y="3169972"/>
            <a:ext cx="776222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ESPACIO</a:t>
            </a:r>
            <a:br>
              <a:rPr b="0" i="0" lang="es-ES" sz="2800" u="none" cap="none" strike="noStrike">
                <a:solidFill>
                  <a:schemeClr val="lt1"/>
                </a:solidFill>
                <a:latin typeface="Arial"/>
                <a:ea typeface="Arial"/>
                <a:cs typeface="Arial"/>
                <a:sym typeface="Arial"/>
              </a:rPr>
            </a:br>
            <a:r>
              <a:rPr b="1" i="0" lang="es-ES" sz="2800" u="none" cap="none" strike="noStrike">
                <a:solidFill>
                  <a:schemeClr val="lt1"/>
                </a:solidFill>
                <a:latin typeface="Arial"/>
                <a:ea typeface="Arial"/>
                <a:cs typeface="Arial"/>
                <a:sym typeface="Arial"/>
              </a:rPr>
              <a:t>PRÁCTICO</a:t>
            </a:r>
            <a:endParaRPr/>
          </a:p>
        </p:txBody>
      </p:sp>
      <p:pic>
        <p:nvPicPr>
          <p:cNvPr id="298" name="Google Shape;298;p48"/>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4"/>
          <p:cNvSpPr txBox="1"/>
          <p:nvPr/>
        </p:nvSpPr>
        <p:spPr>
          <a:xfrm>
            <a:off x="512003" y="920764"/>
            <a:ext cx="8163685" cy="100027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1500" u="none" cap="none" strike="noStrike">
                <a:solidFill>
                  <a:schemeClr val="dk1"/>
                </a:solidFill>
                <a:latin typeface="Calibri"/>
                <a:ea typeface="Calibri"/>
                <a:cs typeface="Calibri"/>
                <a:sym typeface="Calibri"/>
              </a:rPr>
              <a:t>ELABORA UN MAPA EMOCIONAL</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600"/>
              </a:spcBef>
              <a:spcAft>
                <a:spcPts val="0"/>
              </a:spcAft>
              <a:buClr>
                <a:srgbClr val="000000"/>
              </a:buClr>
              <a:buSzPts val="1600"/>
              <a:buFont typeface="Arial"/>
              <a:buNone/>
            </a:pPr>
            <a:r>
              <a:rPr b="0" i="0" lang="es-ES" sz="1500" u="none" cap="none" strike="noStrike">
                <a:solidFill>
                  <a:schemeClr val="dk1"/>
                </a:solidFill>
                <a:latin typeface="Calibri"/>
                <a:ea typeface="Calibri"/>
                <a:cs typeface="Calibri"/>
                <a:sym typeface="Calibri"/>
              </a:rPr>
              <a:t>Realiza este cuestionario a un compañero</a:t>
            </a:r>
            <a:endParaRPr/>
          </a:p>
          <a:p>
            <a:pPr indent="0" lvl="0" marL="0" marR="0" rtl="0" algn="l">
              <a:lnSpc>
                <a:spcPct val="100000"/>
              </a:lnSpc>
              <a:spcBef>
                <a:spcPts val="0"/>
              </a:spcBef>
              <a:spcAft>
                <a:spcPts val="0"/>
              </a:spcAft>
              <a:buClr>
                <a:srgbClr val="000000"/>
              </a:buClr>
              <a:buSzPts val="1600"/>
              <a:buFont typeface="Arial"/>
              <a:buNone/>
            </a:pPr>
            <a:r>
              <a:t/>
            </a:r>
            <a:endParaRPr b="0" i="0" sz="1500" u="none" cap="none" strike="noStrike">
              <a:solidFill>
                <a:schemeClr val="dk1"/>
              </a:solidFill>
              <a:latin typeface="Calibri"/>
              <a:ea typeface="Calibri"/>
              <a:cs typeface="Calibri"/>
              <a:sym typeface="Calibri"/>
            </a:endParaRPr>
          </a:p>
          <a:p>
            <a:pPr indent="-266700" lvl="0" marL="266700" marR="0" rtl="0" algn="l">
              <a:lnSpc>
                <a:spcPct val="100000"/>
              </a:lnSpc>
              <a:spcBef>
                <a:spcPts val="0"/>
              </a:spcBef>
              <a:spcAft>
                <a:spcPts val="0"/>
              </a:spcAft>
              <a:buClr>
                <a:srgbClr val="000000"/>
              </a:buClr>
              <a:buSzPts val="1600"/>
              <a:buFont typeface="Arial"/>
              <a:buAutoNum type="arabicPeriod"/>
            </a:pPr>
            <a:r>
              <a:rPr b="1" i="0" lang="es-ES" sz="1500" u="none" cap="none" strike="noStrike">
                <a:solidFill>
                  <a:schemeClr val="dk1"/>
                </a:solidFill>
                <a:latin typeface="Calibri"/>
                <a:ea typeface="Calibri"/>
                <a:cs typeface="Calibri"/>
                <a:sym typeface="Calibri"/>
              </a:rPr>
              <a:t>¿Cuál de estas emociones displacenteras sueles sentir?</a:t>
            </a:r>
            <a:endParaRPr b="1" i="0" sz="1500" u="none" cap="none" strike="noStrike">
              <a:solidFill>
                <a:schemeClr val="dk1"/>
              </a:solidFill>
              <a:latin typeface="Calibri"/>
              <a:ea typeface="Calibri"/>
              <a:cs typeface="Calibri"/>
              <a:sym typeface="Calibri"/>
            </a:endParaRPr>
          </a:p>
        </p:txBody>
      </p:sp>
      <p:grpSp>
        <p:nvGrpSpPr>
          <p:cNvPr id="304" name="Google Shape;304;p24"/>
          <p:cNvGrpSpPr/>
          <p:nvPr/>
        </p:nvGrpSpPr>
        <p:grpSpPr>
          <a:xfrm>
            <a:off x="1847542" y="2186608"/>
            <a:ext cx="5448916" cy="416982"/>
            <a:chOff x="1080951" y="2043485"/>
            <a:chExt cx="5448916" cy="416982"/>
          </a:xfrm>
        </p:grpSpPr>
        <p:sp>
          <p:nvSpPr>
            <p:cNvPr id="305" name="Google Shape;305;p24"/>
            <p:cNvSpPr/>
            <p:nvPr/>
          </p:nvSpPr>
          <p:spPr>
            <a:xfrm>
              <a:off x="1080951" y="2043485"/>
              <a:ext cx="1559378" cy="416982"/>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s-ES" sz="1600" u="none" cap="none" strike="noStrike">
                  <a:solidFill>
                    <a:schemeClr val="lt1"/>
                  </a:solidFill>
                  <a:latin typeface="Calibri"/>
                  <a:ea typeface="Calibri"/>
                  <a:cs typeface="Calibri"/>
                  <a:sym typeface="Calibri"/>
                </a:rPr>
                <a:t>Miedo</a:t>
              </a:r>
              <a:endParaRPr b="1" i="0" sz="1200" u="none" cap="none" strike="noStrike">
                <a:solidFill>
                  <a:srgbClr val="000000"/>
                </a:solidFill>
                <a:latin typeface="Arial"/>
                <a:ea typeface="Arial"/>
                <a:cs typeface="Arial"/>
                <a:sym typeface="Arial"/>
              </a:endParaRPr>
            </a:p>
          </p:txBody>
        </p:sp>
        <p:sp>
          <p:nvSpPr>
            <p:cNvPr id="306" name="Google Shape;306;p24"/>
            <p:cNvSpPr/>
            <p:nvPr/>
          </p:nvSpPr>
          <p:spPr>
            <a:xfrm>
              <a:off x="3025720" y="2043485"/>
              <a:ext cx="1559378" cy="416982"/>
            </a:xfrm>
            <a:prstGeom prst="roundRect">
              <a:avLst>
                <a:gd fmla="val 16667"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s-ES" sz="1600" u="none" cap="none" strike="noStrike">
                  <a:solidFill>
                    <a:schemeClr val="lt1"/>
                  </a:solidFill>
                  <a:latin typeface="Calibri"/>
                  <a:ea typeface="Calibri"/>
                  <a:cs typeface="Calibri"/>
                  <a:sym typeface="Calibri"/>
                </a:rPr>
                <a:t>Tristeza</a:t>
              </a:r>
              <a:endParaRPr b="1" i="0" sz="1200" u="none" cap="none" strike="noStrike">
                <a:solidFill>
                  <a:srgbClr val="000000"/>
                </a:solidFill>
                <a:latin typeface="Arial"/>
                <a:ea typeface="Arial"/>
                <a:cs typeface="Arial"/>
                <a:sym typeface="Arial"/>
              </a:endParaRPr>
            </a:p>
          </p:txBody>
        </p:sp>
        <p:sp>
          <p:nvSpPr>
            <p:cNvPr id="307" name="Google Shape;307;p24"/>
            <p:cNvSpPr/>
            <p:nvPr/>
          </p:nvSpPr>
          <p:spPr>
            <a:xfrm>
              <a:off x="4970489" y="2043485"/>
              <a:ext cx="1559378" cy="416982"/>
            </a:xfrm>
            <a:prstGeom prst="roundRect">
              <a:avLst>
                <a:gd fmla="val 16667"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s-ES" sz="1600" u="none" cap="none" strike="noStrike">
                  <a:solidFill>
                    <a:schemeClr val="lt1"/>
                  </a:solidFill>
                  <a:latin typeface="Calibri"/>
                  <a:ea typeface="Calibri"/>
                  <a:cs typeface="Calibri"/>
                  <a:sym typeface="Calibri"/>
                </a:rPr>
                <a:t>Enojo</a:t>
              </a:r>
              <a:endParaRPr b="1" i="0" sz="1200" u="none" cap="none" strike="noStrike">
                <a:solidFill>
                  <a:srgbClr val="000000"/>
                </a:solidFill>
                <a:latin typeface="Arial"/>
                <a:ea typeface="Arial"/>
                <a:cs typeface="Arial"/>
                <a:sym typeface="Arial"/>
              </a:endParaRPr>
            </a:p>
          </p:txBody>
        </p:sp>
      </p:grpSp>
      <p:sp>
        <p:nvSpPr>
          <p:cNvPr id="308" name="Google Shape;308;p24"/>
          <p:cNvSpPr txBox="1"/>
          <p:nvPr/>
        </p:nvSpPr>
        <p:spPr>
          <a:xfrm>
            <a:off x="511189" y="2842932"/>
            <a:ext cx="8164500" cy="939000"/>
          </a:xfrm>
          <a:prstGeom prst="rect">
            <a:avLst/>
          </a:prstGeom>
          <a:noFill/>
          <a:ln>
            <a:noFill/>
          </a:ln>
        </p:spPr>
        <p:txBody>
          <a:bodyPr anchorCtr="0" anchor="t" bIns="0" lIns="0" spcFirstLastPara="1" rIns="0" wrap="square" tIns="0">
            <a:spAutoFit/>
          </a:bodyPr>
          <a:lstStyle/>
          <a:p>
            <a:pPr indent="0" lvl="1" marL="6350" marR="0" rtl="0" algn="l">
              <a:lnSpc>
                <a:spcPct val="100000"/>
              </a:lnSpc>
              <a:spcBef>
                <a:spcPts val="0"/>
              </a:spcBef>
              <a:spcAft>
                <a:spcPts val="0"/>
              </a:spcAft>
              <a:buClr>
                <a:srgbClr val="000000"/>
              </a:buClr>
              <a:buSzPts val="1600"/>
              <a:buFont typeface="Arial"/>
              <a:buNone/>
            </a:pPr>
            <a:r>
              <a:rPr b="0" i="0" lang="es-ES" sz="1500" u="none" cap="none" strike="noStrike">
                <a:solidFill>
                  <a:schemeClr val="dk1"/>
                </a:solidFill>
                <a:latin typeface="Calibri"/>
                <a:ea typeface="Calibri"/>
                <a:cs typeface="Calibri"/>
                <a:sym typeface="Calibri"/>
              </a:rPr>
              <a:t>Busca un ejemplo: el más reciente, el más intenso, el que mejor lo explica, etc. Ejemplo: Cuando no tengo tiempo de realizar todas las tareas del instituto (hago todo a última hora)</a:t>
            </a:r>
            <a:endParaRPr b="0" i="0" sz="1500" u="none" cap="none" strike="noStrike">
              <a:solidFill>
                <a:srgbClr val="000000"/>
              </a:solidFill>
              <a:latin typeface="Calibri"/>
              <a:ea typeface="Calibri"/>
              <a:cs typeface="Calibri"/>
              <a:sym typeface="Calibri"/>
            </a:endParaRPr>
          </a:p>
          <a:p>
            <a:pPr indent="0" lvl="0" marL="6350" marR="0" rtl="0" algn="l">
              <a:lnSpc>
                <a:spcPct val="100000"/>
              </a:lnSpc>
              <a:spcBef>
                <a:spcPts val="0"/>
              </a:spcBef>
              <a:spcAft>
                <a:spcPts val="0"/>
              </a:spcAft>
              <a:buClr>
                <a:srgbClr val="000000"/>
              </a:buClr>
              <a:buSzPts val="1800"/>
              <a:buFont typeface="Arial"/>
              <a:buNone/>
            </a:pPr>
            <a:r>
              <a:t/>
            </a:r>
            <a:endParaRPr b="0" i="0" sz="1500" u="none" cap="none" strike="noStrike">
              <a:solidFill>
                <a:schemeClr val="dk1"/>
              </a:solidFill>
              <a:latin typeface="Calibri"/>
              <a:ea typeface="Calibri"/>
              <a:cs typeface="Calibri"/>
              <a:sym typeface="Calibri"/>
            </a:endParaRPr>
          </a:p>
          <a:p>
            <a:pPr indent="-260350" lvl="1" marL="266700" marR="0" rtl="0" algn="l">
              <a:lnSpc>
                <a:spcPct val="100000"/>
              </a:lnSpc>
              <a:spcBef>
                <a:spcPts val="0"/>
              </a:spcBef>
              <a:spcAft>
                <a:spcPts val="0"/>
              </a:spcAft>
              <a:buClr>
                <a:srgbClr val="000000"/>
              </a:buClr>
              <a:buSzPts val="1600"/>
              <a:buFont typeface="Arial"/>
              <a:buAutoNum type="arabicPeriod" startAt="2"/>
            </a:pPr>
            <a:r>
              <a:rPr b="1" i="0" lang="es-ES" sz="1500" u="none" cap="none" strike="noStrike">
                <a:solidFill>
                  <a:schemeClr val="dk1"/>
                </a:solidFill>
                <a:latin typeface="Calibri"/>
                <a:ea typeface="Calibri"/>
                <a:cs typeface="Calibri"/>
                <a:sym typeface="Calibri"/>
              </a:rPr>
              <a:t>En general,</a:t>
            </a:r>
            <a:r>
              <a:rPr b="1" lang="es-ES" sz="1500">
                <a:solidFill>
                  <a:schemeClr val="dk1"/>
                </a:solidFill>
                <a:latin typeface="Calibri"/>
                <a:ea typeface="Calibri"/>
                <a:cs typeface="Calibri"/>
                <a:sym typeface="Calibri"/>
              </a:rPr>
              <a:t> </a:t>
            </a:r>
            <a:r>
              <a:rPr b="1" i="0" lang="es-ES" sz="1500" u="none" cap="none" strike="noStrike">
                <a:solidFill>
                  <a:schemeClr val="dk1"/>
                </a:solidFill>
                <a:latin typeface="Calibri"/>
                <a:ea typeface="Calibri"/>
                <a:cs typeface="Calibri"/>
                <a:sym typeface="Calibri"/>
              </a:rPr>
              <a:t>¿</a:t>
            </a:r>
            <a:r>
              <a:rPr b="1" lang="es-ES" sz="1500">
                <a:solidFill>
                  <a:schemeClr val="dk1"/>
                </a:solidFill>
                <a:latin typeface="Calibri"/>
                <a:ea typeface="Calibri"/>
                <a:cs typeface="Calibri"/>
                <a:sym typeface="Calibri"/>
              </a:rPr>
              <a:t>c</a:t>
            </a:r>
            <a:r>
              <a:rPr b="1" i="0" lang="es-ES" sz="1500" u="none" cap="none" strike="noStrike">
                <a:solidFill>
                  <a:schemeClr val="dk1"/>
                </a:solidFill>
                <a:latin typeface="Calibri"/>
                <a:ea typeface="Calibri"/>
                <a:cs typeface="Calibri"/>
                <a:sym typeface="Calibri"/>
              </a:rPr>
              <a:t>uándo se te dispara esta emoción (externamente)?</a:t>
            </a:r>
            <a:endParaRPr b="1" i="0" sz="1500" u="none" cap="none" strike="noStrike">
              <a:solidFill>
                <a:srgbClr val="000000"/>
              </a:solidFill>
              <a:latin typeface="Calibri"/>
              <a:ea typeface="Calibri"/>
              <a:cs typeface="Calibri"/>
              <a:sym typeface="Calibri"/>
            </a:endParaRPr>
          </a:p>
        </p:txBody>
      </p:sp>
      <p:graphicFrame>
        <p:nvGraphicFramePr>
          <p:cNvPr id="309" name="Google Shape;309;p24"/>
          <p:cNvGraphicFramePr/>
          <p:nvPr/>
        </p:nvGraphicFramePr>
        <p:xfrm>
          <a:off x="1127750" y="3990224"/>
          <a:ext cx="3000000" cy="3000000"/>
        </p:xfrm>
        <a:graphic>
          <a:graphicData uri="http://schemas.openxmlformats.org/drawingml/2006/table">
            <a:tbl>
              <a:tblPr bandRow="1" firstRow="1">
                <a:noFill/>
                <a:tableStyleId>{5FCC5C25-4337-4860-A3CC-DC2562C7DB8D}</a:tableStyleId>
              </a:tblPr>
              <a:tblGrid>
                <a:gridCol w="3444250"/>
                <a:gridCol w="3444250"/>
              </a:tblGrid>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solidFill>
                            <a:schemeClr val="dk1"/>
                          </a:solidFill>
                          <a:latin typeface="Calibri"/>
                          <a:ea typeface="Calibri"/>
                          <a:cs typeface="Calibri"/>
                          <a:sym typeface="Calibri"/>
                        </a:rPr>
                        <a:t>Cuando VES que…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t>Cuando escuchas que…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t>Cuando sientes que …</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4"/>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4"/>
                    </a:solidFill>
                  </a:tcPr>
                </a:tc>
              </a:tr>
            </a:tbl>
          </a:graphicData>
        </a:graphic>
      </p:graphicFrame>
      <p:sp>
        <p:nvSpPr>
          <p:cNvPr id="310" name="Google Shape;310;p24"/>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ESPACIO PRÁCTICO</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5"/>
          <p:cNvSpPr txBox="1"/>
          <p:nvPr/>
        </p:nvSpPr>
        <p:spPr>
          <a:xfrm>
            <a:off x="511189" y="920764"/>
            <a:ext cx="4688113" cy="246221"/>
          </a:xfrm>
          <a:prstGeom prst="rect">
            <a:avLst/>
          </a:prstGeom>
          <a:noFill/>
          <a:ln>
            <a:noFill/>
          </a:ln>
        </p:spPr>
        <p:txBody>
          <a:bodyPr anchorCtr="0" anchor="t" bIns="0" lIns="0" spcFirstLastPara="1" rIns="0" wrap="square" tIns="0">
            <a:spAutoFit/>
          </a:bodyPr>
          <a:lstStyle/>
          <a:p>
            <a:pPr indent="-266700" lvl="0" marL="266700" marR="0" rtl="0" algn="l">
              <a:lnSpc>
                <a:spcPct val="100000"/>
              </a:lnSpc>
              <a:spcBef>
                <a:spcPts val="0"/>
              </a:spcBef>
              <a:spcAft>
                <a:spcPts val="0"/>
              </a:spcAft>
              <a:buClr>
                <a:srgbClr val="000000"/>
              </a:buClr>
              <a:buSzPts val="1600"/>
              <a:buFont typeface="Arial"/>
              <a:buAutoNum type="arabicPeriod" startAt="3"/>
            </a:pPr>
            <a:r>
              <a:rPr b="1" i="0" lang="es-ES" sz="1600" u="none" cap="none" strike="noStrike">
                <a:solidFill>
                  <a:schemeClr val="dk1"/>
                </a:solidFill>
                <a:latin typeface="Calibri"/>
                <a:ea typeface="Calibri"/>
                <a:cs typeface="Calibri"/>
                <a:sym typeface="Calibri"/>
              </a:rPr>
              <a:t>En general, ¿</a:t>
            </a:r>
            <a:r>
              <a:rPr b="1" lang="es-ES" sz="1600">
                <a:solidFill>
                  <a:schemeClr val="dk1"/>
                </a:solidFill>
                <a:latin typeface="Calibri"/>
                <a:ea typeface="Calibri"/>
                <a:cs typeface="Calibri"/>
                <a:sym typeface="Calibri"/>
              </a:rPr>
              <a:t>c</a:t>
            </a:r>
            <a:r>
              <a:rPr b="1" i="0" lang="es-ES" sz="1600" u="none" cap="none" strike="noStrike">
                <a:solidFill>
                  <a:schemeClr val="dk1"/>
                </a:solidFill>
                <a:latin typeface="Calibri"/>
                <a:ea typeface="Calibri"/>
                <a:cs typeface="Calibri"/>
                <a:sym typeface="Calibri"/>
              </a:rPr>
              <a:t>ómo la vivencias internamente?</a:t>
            </a:r>
            <a:endParaRPr b="1" i="0" sz="1600" u="none" cap="none" strike="noStrike">
              <a:solidFill>
                <a:schemeClr val="dk1"/>
              </a:solidFill>
              <a:latin typeface="Calibri"/>
              <a:ea typeface="Calibri"/>
              <a:cs typeface="Calibri"/>
              <a:sym typeface="Calibri"/>
            </a:endParaRPr>
          </a:p>
        </p:txBody>
      </p:sp>
      <p:graphicFrame>
        <p:nvGraphicFramePr>
          <p:cNvPr id="316" name="Google Shape;316;p25"/>
          <p:cNvGraphicFramePr/>
          <p:nvPr/>
        </p:nvGraphicFramePr>
        <p:xfrm>
          <a:off x="1116013" y="1438994"/>
          <a:ext cx="3000000" cy="3000000"/>
        </p:xfrm>
        <a:graphic>
          <a:graphicData uri="http://schemas.openxmlformats.org/drawingml/2006/table">
            <a:tbl>
              <a:tblPr bandRow="1" firstRow="1">
                <a:noFill/>
                <a:tableStyleId>{5FCC5C25-4337-4860-A3CC-DC2562C7DB8D}</a:tableStyleId>
              </a:tblPr>
              <a:tblGrid>
                <a:gridCol w="3444250"/>
                <a:gridCol w="3444250"/>
              </a:tblGrid>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solidFill>
                            <a:schemeClr val="dk1"/>
                          </a:solidFill>
                          <a:latin typeface="Calibri"/>
                          <a:ea typeface="Calibri"/>
                          <a:cs typeface="Calibri"/>
                          <a:sym typeface="Calibri"/>
                        </a:rPr>
                        <a:t>Te IMAGINAS que…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t>SENSACIONES físicas que tienes…</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t>PALABRAS o frases que te dices…</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4"/>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4"/>
                    </a:solidFill>
                  </a:tcPr>
                </a:tc>
              </a:tr>
            </a:tbl>
          </a:graphicData>
        </a:graphic>
      </p:graphicFrame>
      <p:sp>
        <p:nvSpPr>
          <p:cNvPr id="317" name="Google Shape;317;p25"/>
          <p:cNvSpPr txBox="1"/>
          <p:nvPr/>
        </p:nvSpPr>
        <p:spPr>
          <a:xfrm>
            <a:off x="511189" y="2858473"/>
            <a:ext cx="4339203" cy="246221"/>
          </a:xfrm>
          <a:prstGeom prst="rect">
            <a:avLst/>
          </a:prstGeom>
          <a:noFill/>
          <a:ln>
            <a:noFill/>
          </a:ln>
        </p:spPr>
        <p:txBody>
          <a:bodyPr anchorCtr="0" anchor="t" bIns="0" lIns="0" spcFirstLastPara="1" rIns="0" wrap="square" tIns="0">
            <a:spAutoFit/>
          </a:bodyPr>
          <a:lstStyle/>
          <a:p>
            <a:pPr indent="-266700" lvl="0" marL="266700" marR="0" rtl="0" algn="l">
              <a:lnSpc>
                <a:spcPct val="100000"/>
              </a:lnSpc>
              <a:spcBef>
                <a:spcPts val="0"/>
              </a:spcBef>
              <a:spcAft>
                <a:spcPts val="0"/>
              </a:spcAft>
              <a:buClr>
                <a:srgbClr val="000000"/>
              </a:buClr>
              <a:buSzPts val="1600"/>
              <a:buFont typeface="Arial"/>
              <a:buAutoNum type="arabicPeriod" startAt="4"/>
            </a:pPr>
            <a:r>
              <a:rPr b="1" lang="es-ES" sz="1600">
                <a:solidFill>
                  <a:schemeClr val="dk1"/>
                </a:solidFill>
                <a:latin typeface="Calibri"/>
                <a:ea typeface="Calibri"/>
                <a:cs typeface="Calibri"/>
                <a:sym typeface="Calibri"/>
              </a:rPr>
              <a:t>¿</a:t>
            </a:r>
            <a:r>
              <a:rPr b="1" i="0" lang="es-ES" sz="1600" u="none" cap="none" strike="noStrike">
                <a:solidFill>
                  <a:schemeClr val="dk1"/>
                </a:solidFill>
                <a:latin typeface="Calibri"/>
                <a:ea typeface="Calibri"/>
                <a:cs typeface="Calibri"/>
                <a:sym typeface="Calibri"/>
              </a:rPr>
              <a:t>Cómo sueles reaccionar ante esa emoción? </a:t>
            </a:r>
            <a:endParaRPr b="1" i="0" sz="1400" u="none" cap="none" strike="noStrike">
              <a:solidFill>
                <a:schemeClr val="dk1"/>
              </a:solidFill>
              <a:latin typeface="Arial"/>
              <a:ea typeface="Arial"/>
              <a:cs typeface="Arial"/>
              <a:sym typeface="Arial"/>
            </a:endParaRPr>
          </a:p>
        </p:txBody>
      </p:sp>
      <p:graphicFrame>
        <p:nvGraphicFramePr>
          <p:cNvPr id="318" name="Google Shape;318;p25"/>
          <p:cNvGraphicFramePr/>
          <p:nvPr/>
        </p:nvGraphicFramePr>
        <p:xfrm>
          <a:off x="1116013" y="3338133"/>
          <a:ext cx="3000000" cy="3000000"/>
        </p:xfrm>
        <a:graphic>
          <a:graphicData uri="http://schemas.openxmlformats.org/drawingml/2006/table">
            <a:tbl>
              <a:tblPr bandRow="1" firstRow="1">
                <a:noFill/>
                <a:tableStyleId>{5FCC5C25-4337-4860-A3CC-DC2562C7DB8D}</a:tableStyleId>
              </a:tblPr>
              <a:tblGrid>
                <a:gridCol w="3444250"/>
                <a:gridCol w="3444250"/>
              </a:tblGrid>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solidFill>
                            <a:schemeClr val="dk1"/>
                          </a:solidFill>
                          <a:latin typeface="Calibri"/>
                          <a:ea typeface="Calibri"/>
                          <a:cs typeface="Calibri"/>
                          <a:sym typeface="Calibri"/>
                        </a:rPr>
                        <a:t>Lo que HACES</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s-ES" sz="1600" u="none" cap="none" strike="noStrike"/>
                        <a:t>Lo que DICES</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319" name="Google Shape;319;p25"/>
          <p:cNvSpPr txBox="1"/>
          <p:nvPr/>
        </p:nvSpPr>
        <p:spPr>
          <a:xfrm>
            <a:off x="511189" y="4496692"/>
            <a:ext cx="7912629" cy="73866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ES" sz="1600" u="none" cap="none" strike="noStrike">
                <a:solidFill>
                  <a:srgbClr val="7150A0"/>
                </a:solidFill>
                <a:latin typeface="Calibri"/>
                <a:ea typeface="Calibri"/>
                <a:cs typeface="Calibri"/>
                <a:sym typeface="Calibri"/>
              </a:rPr>
              <a:t>Instrucción: </a:t>
            </a:r>
            <a:r>
              <a:rPr b="0" i="0" lang="es-ES" sz="1600" u="none" cap="none" strike="noStrike">
                <a:solidFill>
                  <a:schemeClr val="dk1"/>
                </a:solidFill>
                <a:latin typeface="Calibri"/>
                <a:ea typeface="Calibri"/>
                <a:cs typeface="Calibri"/>
                <a:sym typeface="Calibri"/>
              </a:rPr>
              <a:t>Resuelve la dinámica de forma individual. Tendrás 10 minutos para ello. Luego, en la sala de zoom comparte tu mapa con el equipo. Puedes sugerir un “feedback” de tus compañeros a fin de tener algunas acciones adicionales para afrontar la frustración</a:t>
            </a:r>
            <a:endParaRPr b="0" i="0" sz="1400" u="none" cap="none" strike="noStrike">
              <a:solidFill>
                <a:schemeClr val="dk1"/>
              </a:solidFill>
              <a:latin typeface="Arial"/>
              <a:ea typeface="Arial"/>
              <a:cs typeface="Arial"/>
              <a:sym typeface="Arial"/>
            </a:endParaRPr>
          </a:p>
        </p:txBody>
      </p:sp>
      <p:sp>
        <p:nvSpPr>
          <p:cNvPr id="320" name="Google Shape;320;p25"/>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ESPACIO PRÁCTICO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6"/>
          <p:cNvSpPr txBox="1"/>
          <p:nvPr/>
        </p:nvSpPr>
        <p:spPr>
          <a:xfrm>
            <a:off x="512267" y="920764"/>
            <a:ext cx="2799258" cy="3877985"/>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Después de que has hecho el ejercicio de proyección emocional, ahora procedemos a programar tu alarma para el aviso una vez que transcurran 10 minutos. Iniciarás llevando a cabo la etapa de respiración progresiva y luego incluirán la visualización.</a:t>
            </a:r>
            <a:endParaRPr/>
          </a:p>
          <a:p>
            <a:pPr indent="-92075" lvl="0" marL="18097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En este caso haremos el ejercicio de respiración progresiva con el objetivo de aliviar la tensión y la ansiedad. Luego durante los siguientes cinco minutos puedes incluir un  paisaje, una idea u objetivo que resulte motivador. Esta puede ser alguna meta personal/profesional.</a:t>
            </a:r>
            <a:endParaRPr b="0" i="0" sz="1400" u="none" cap="none" strike="noStrike">
              <a:solidFill>
                <a:schemeClr val="dk1"/>
              </a:solidFill>
              <a:latin typeface="Calibri"/>
              <a:ea typeface="Calibri"/>
              <a:cs typeface="Calibri"/>
              <a:sym typeface="Calibri"/>
            </a:endParaRPr>
          </a:p>
        </p:txBody>
      </p:sp>
      <p:sp>
        <p:nvSpPr>
          <p:cNvPr id="326" name="Google Shape;326;p26"/>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ESPACIO PRÁCTICO</a:t>
            </a:r>
            <a:endParaRPr/>
          </a:p>
        </p:txBody>
      </p:sp>
      <p:pic>
        <p:nvPicPr>
          <p:cNvPr id="327" name="Google Shape;327;p26"/>
          <p:cNvPicPr preferRelativeResize="0"/>
          <p:nvPr/>
        </p:nvPicPr>
        <p:blipFill rotWithShape="1">
          <a:blip r:embed="rId3">
            <a:alphaModFix/>
          </a:blip>
          <a:srcRect b="0" l="11526" r="10568" t="0"/>
          <a:stretch/>
        </p:blipFill>
        <p:spPr>
          <a:xfrm>
            <a:off x="3635375" y="920764"/>
            <a:ext cx="5040313" cy="43132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7"/>
          <p:cNvSpPr txBox="1"/>
          <p:nvPr/>
        </p:nvSpPr>
        <p:spPr>
          <a:xfrm>
            <a:off x="511189" y="920490"/>
            <a:ext cx="2488448"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1" i="0" lang="es-ES" sz="1600" u="none" cap="none" strike="noStrike">
                <a:solidFill>
                  <a:schemeClr val="dk1"/>
                </a:solidFill>
                <a:latin typeface="Calibri"/>
                <a:ea typeface="Calibri"/>
                <a:cs typeface="Calibri"/>
                <a:sym typeface="Calibri"/>
              </a:rPr>
              <a:t>RESPIRACIÓN NATURAL</a:t>
            </a:r>
            <a:endParaRPr/>
          </a:p>
        </p:txBody>
      </p:sp>
      <p:sp>
        <p:nvSpPr>
          <p:cNvPr descr="Respiración y pranayama – Su importancia en nuestra vida y ejercicio de  respiración completa – Palmira Sanchez" id="334" name="Google Shape;334;p27"/>
          <p:cNvSpPr/>
          <p:nvPr/>
        </p:nvSpPr>
        <p:spPr>
          <a:xfrm>
            <a:off x="891646" y="-120386"/>
            <a:ext cx="254000" cy="254001"/>
          </a:xfrm>
          <a:prstGeom prst="rect">
            <a:avLst/>
          </a:prstGeom>
          <a:noFill/>
          <a:ln>
            <a:noFill/>
          </a:ln>
        </p:spPr>
        <p:txBody>
          <a:bodyPr anchorCtr="0" anchor="t" bIns="38100" lIns="76200" spcFirstLastPara="1" rIns="76200" wrap="square" tIns="381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335" name="Google Shape;335;p27"/>
          <p:cNvSpPr/>
          <p:nvPr/>
        </p:nvSpPr>
        <p:spPr>
          <a:xfrm>
            <a:off x="503237" y="376836"/>
            <a:ext cx="4172279"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ESPACIO PRÁCTICO</a:t>
            </a:r>
            <a:endParaRPr/>
          </a:p>
        </p:txBody>
      </p:sp>
      <p:cxnSp>
        <p:nvCxnSpPr>
          <p:cNvPr id="336" name="Google Shape;336;p27"/>
          <p:cNvCxnSpPr/>
          <p:nvPr/>
        </p:nvCxnSpPr>
        <p:spPr>
          <a:xfrm>
            <a:off x="1104466" y="1627649"/>
            <a:ext cx="0" cy="2355955"/>
          </a:xfrm>
          <a:prstGeom prst="straightConnector1">
            <a:avLst/>
          </a:prstGeom>
          <a:noFill/>
          <a:ln cap="flat" cmpd="sng" w="9525">
            <a:solidFill>
              <a:srgbClr val="01B1C3"/>
            </a:solidFill>
            <a:prstDash val="solid"/>
            <a:round/>
            <a:headEnd len="sm" w="sm" type="none"/>
            <a:tailEnd len="sm" w="sm" type="none"/>
          </a:ln>
        </p:spPr>
      </p:cxnSp>
      <p:grpSp>
        <p:nvGrpSpPr>
          <p:cNvPr id="337" name="Google Shape;337;p27"/>
          <p:cNvGrpSpPr/>
          <p:nvPr/>
        </p:nvGrpSpPr>
        <p:grpSpPr>
          <a:xfrm>
            <a:off x="548441" y="1493782"/>
            <a:ext cx="3844172" cy="498936"/>
            <a:chOff x="548441" y="1493782"/>
            <a:chExt cx="3844172" cy="498936"/>
          </a:xfrm>
        </p:grpSpPr>
        <p:grpSp>
          <p:nvGrpSpPr>
            <p:cNvPr id="338" name="Google Shape;338;p27"/>
            <p:cNvGrpSpPr/>
            <p:nvPr/>
          </p:nvGrpSpPr>
          <p:grpSpPr>
            <a:xfrm>
              <a:off x="548441" y="1493782"/>
              <a:ext cx="3844172" cy="498936"/>
              <a:chOff x="548441" y="1493782"/>
              <a:chExt cx="3844172" cy="498936"/>
            </a:xfrm>
          </p:grpSpPr>
          <p:sp>
            <p:nvSpPr>
              <p:cNvPr id="339" name="Google Shape;339;p27"/>
              <p:cNvSpPr/>
              <p:nvPr/>
            </p:nvSpPr>
            <p:spPr>
              <a:xfrm>
                <a:off x="1322917" y="1561831"/>
                <a:ext cx="3069696" cy="43088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Coloca una mano sobre tu pecho y la otra en el abdomen.</a:t>
                </a:r>
                <a:endParaRPr/>
              </a:p>
            </p:txBody>
          </p:sp>
          <p:sp>
            <p:nvSpPr>
              <p:cNvPr id="340" name="Google Shape;340;p27"/>
              <p:cNvSpPr/>
              <p:nvPr/>
            </p:nvSpPr>
            <p:spPr>
              <a:xfrm>
                <a:off x="548441" y="1493782"/>
                <a:ext cx="400819" cy="369332"/>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s-ES" sz="2400" u="none" cap="none" strike="noStrike">
                    <a:solidFill>
                      <a:srgbClr val="01B1C3"/>
                    </a:solidFill>
                    <a:latin typeface="Calibri"/>
                    <a:ea typeface="Calibri"/>
                    <a:cs typeface="Calibri"/>
                    <a:sym typeface="Calibri"/>
                  </a:rPr>
                  <a:t>01</a:t>
                </a:r>
                <a:endParaRPr b="1" i="0" sz="2400" u="none" cap="none" strike="noStrike">
                  <a:solidFill>
                    <a:srgbClr val="01B1C3"/>
                  </a:solidFill>
                  <a:latin typeface="Calibri"/>
                  <a:ea typeface="Calibri"/>
                  <a:cs typeface="Calibri"/>
                  <a:sym typeface="Calibri"/>
                </a:endParaRPr>
              </a:p>
            </p:txBody>
          </p:sp>
        </p:grpSp>
        <p:grpSp>
          <p:nvGrpSpPr>
            <p:cNvPr id="341" name="Google Shape;341;p27"/>
            <p:cNvGrpSpPr/>
            <p:nvPr/>
          </p:nvGrpSpPr>
          <p:grpSpPr>
            <a:xfrm>
              <a:off x="1034070" y="1597821"/>
              <a:ext cx="140792" cy="140258"/>
              <a:chOff x="3427964" y="2244682"/>
              <a:chExt cx="225891" cy="225034"/>
            </a:xfrm>
          </p:grpSpPr>
          <p:sp>
            <p:nvSpPr>
              <p:cNvPr id="342" name="Google Shape;342;p27"/>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43" name="Google Shape;343;p27"/>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grpSp>
        <p:nvGrpSpPr>
          <p:cNvPr id="344" name="Google Shape;344;p27"/>
          <p:cNvGrpSpPr/>
          <p:nvPr/>
        </p:nvGrpSpPr>
        <p:grpSpPr>
          <a:xfrm>
            <a:off x="548441" y="2161491"/>
            <a:ext cx="3844172" cy="369332"/>
            <a:chOff x="548441" y="1493782"/>
            <a:chExt cx="3844172" cy="369332"/>
          </a:xfrm>
        </p:grpSpPr>
        <p:grpSp>
          <p:nvGrpSpPr>
            <p:cNvPr id="345" name="Google Shape;345;p27"/>
            <p:cNvGrpSpPr/>
            <p:nvPr/>
          </p:nvGrpSpPr>
          <p:grpSpPr>
            <a:xfrm>
              <a:off x="548441" y="1493782"/>
              <a:ext cx="3844172" cy="369332"/>
              <a:chOff x="548441" y="1493782"/>
              <a:chExt cx="3844172" cy="369332"/>
            </a:xfrm>
          </p:grpSpPr>
          <p:sp>
            <p:nvSpPr>
              <p:cNvPr id="346" name="Google Shape;346;p27"/>
              <p:cNvSpPr/>
              <p:nvPr/>
            </p:nvSpPr>
            <p:spPr>
              <a:xfrm>
                <a:off x="1322917" y="1561831"/>
                <a:ext cx="3069696" cy="21544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Inhala por 5 segundos.</a:t>
                </a:r>
                <a:endParaRPr/>
              </a:p>
            </p:txBody>
          </p:sp>
          <p:sp>
            <p:nvSpPr>
              <p:cNvPr id="347" name="Google Shape;347;p27"/>
              <p:cNvSpPr/>
              <p:nvPr/>
            </p:nvSpPr>
            <p:spPr>
              <a:xfrm>
                <a:off x="548441" y="1493782"/>
                <a:ext cx="400819" cy="369332"/>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s-ES" sz="2400" u="none" cap="none" strike="noStrike">
                    <a:solidFill>
                      <a:srgbClr val="01B1C3"/>
                    </a:solidFill>
                    <a:latin typeface="Calibri"/>
                    <a:ea typeface="Calibri"/>
                    <a:cs typeface="Calibri"/>
                    <a:sym typeface="Calibri"/>
                  </a:rPr>
                  <a:t>02</a:t>
                </a:r>
                <a:endParaRPr b="1" i="0" sz="2400" u="none" cap="none" strike="noStrike">
                  <a:solidFill>
                    <a:srgbClr val="01B1C3"/>
                  </a:solidFill>
                  <a:latin typeface="Calibri"/>
                  <a:ea typeface="Calibri"/>
                  <a:cs typeface="Calibri"/>
                  <a:sym typeface="Calibri"/>
                </a:endParaRPr>
              </a:p>
            </p:txBody>
          </p:sp>
        </p:grpSp>
        <p:grpSp>
          <p:nvGrpSpPr>
            <p:cNvPr id="348" name="Google Shape;348;p27"/>
            <p:cNvGrpSpPr/>
            <p:nvPr/>
          </p:nvGrpSpPr>
          <p:grpSpPr>
            <a:xfrm>
              <a:off x="1034070" y="1597821"/>
              <a:ext cx="140792" cy="140258"/>
              <a:chOff x="3427964" y="2244682"/>
              <a:chExt cx="225891" cy="225034"/>
            </a:xfrm>
          </p:grpSpPr>
          <p:sp>
            <p:nvSpPr>
              <p:cNvPr id="349" name="Google Shape;349;p27"/>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0" name="Google Shape;350;p27"/>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grpSp>
        <p:nvGrpSpPr>
          <p:cNvPr id="351" name="Google Shape;351;p27"/>
          <p:cNvGrpSpPr/>
          <p:nvPr/>
        </p:nvGrpSpPr>
        <p:grpSpPr>
          <a:xfrm>
            <a:off x="548441" y="2699596"/>
            <a:ext cx="3844172" cy="369332"/>
            <a:chOff x="548441" y="1493782"/>
            <a:chExt cx="3844172" cy="369332"/>
          </a:xfrm>
        </p:grpSpPr>
        <p:grpSp>
          <p:nvGrpSpPr>
            <p:cNvPr id="352" name="Google Shape;352;p27"/>
            <p:cNvGrpSpPr/>
            <p:nvPr/>
          </p:nvGrpSpPr>
          <p:grpSpPr>
            <a:xfrm>
              <a:off x="548441" y="1493782"/>
              <a:ext cx="3844172" cy="369332"/>
              <a:chOff x="548441" y="1493782"/>
              <a:chExt cx="3844172" cy="369332"/>
            </a:xfrm>
          </p:grpSpPr>
          <p:sp>
            <p:nvSpPr>
              <p:cNvPr id="353" name="Google Shape;353;p27"/>
              <p:cNvSpPr/>
              <p:nvPr/>
            </p:nvSpPr>
            <p:spPr>
              <a:xfrm>
                <a:off x="1322917" y="1561831"/>
                <a:ext cx="3069696" cy="21544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Retén el aire durante 2 segundos.</a:t>
                </a:r>
                <a:endParaRPr/>
              </a:p>
            </p:txBody>
          </p:sp>
          <p:sp>
            <p:nvSpPr>
              <p:cNvPr id="354" name="Google Shape;354;p27"/>
              <p:cNvSpPr/>
              <p:nvPr/>
            </p:nvSpPr>
            <p:spPr>
              <a:xfrm>
                <a:off x="548441" y="1493782"/>
                <a:ext cx="400819" cy="369332"/>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s-ES" sz="2400" u="none" cap="none" strike="noStrike">
                    <a:solidFill>
                      <a:srgbClr val="01B1C3"/>
                    </a:solidFill>
                    <a:latin typeface="Calibri"/>
                    <a:ea typeface="Calibri"/>
                    <a:cs typeface="Calibri"/>
                    <a:sym typeface="Calibri"/>
                  </a:rPr>
                  <a:t>03</a:t>
                </a:r>
                <a:endParaRPr b="1" i="0" sz="2400" u="none" cap="none" strike="noStrike">
                  <a:solidFill>
                    <a:srgbClr val="01B1C3"/>
                  </a:solidFill>
                  <a:latin typeface="Calibri"/>
                  <a:ea typeface="Calibri"/>
                  <a:cs typeface="Calibri"/>
                  <a:sym typeface="Calibri"/>
                </a:endParaRPr>
              </a:p>
            </p:txBody>
          </p:sp>
        </p:grpSp>
        <p:grpSp>
          <p:nvGrpSpPr>
            <p:cNvPr id="355" name="Google Shape;355;p27"/>
            <p:cNvGrpSpPr/>
            <p:nvPr/>
          </p:nvGrpSpPr>
          <p:grpSpPr>
            <a:xfrm>
              <a:off x="1034070" y="1597821"/>
              <a:ext cx="140792" cy="140258"/>
              <a:chOff x="3427964" y="2244682"/>
              <a:chExt cx="225891" cy="225034"/>
            </a:xfrm>
          </p:grpSpPr>
          <p:sp>
            <p:nvSpPr>
              <p:cNvPr id="356" name="Google Shape;356;p27"/>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7" name="Google Shape;357;p27"/>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grpSp>
        <p:nvGrpSpPr>
          <p:cNvPr id="358" name="Google Shape;358;p27"/>
          <p:cNvGrpSpPr/>
          <p:nvPr/>
        </p:nvGrpSpPr>
        <p:grpSpPr>
          <a:xfrm>
            <a:off x="548441" y="3237701"/>
            <a:ext cx="3844172" cy="369332"/>
            <a:chOff x="548441" y="1493782"/>
            <a:chExt cx="3844172" cy="369332"/>
          </a:xfrm>
        </p:grpSpPr>
        <p:grpSp>
          <p:nvGrpSpPr>
            <p:cNvPr id="359" name="Google Shape;359;p27"/>
            <p:cNvGrpSpPr/>
            <p:nvPr/>
          </p:nvGrpSpPr>
          <p:grpSpPr>
            <a:xfrm>
              <a:off x="548441" y="1493782"/>
              <a:ext cx="3844172" cy="369332"/>
              <a:chOff x="548441" y="1493782"/>
              <a:chExt cx="3844172" cy="369332"/>
            </a:xfrm>
          </p:grpSpPr>
          <p:sp>
            <p:nvSpPr>
              <p:cNvPr id="360" name="Google Shape;360;p27"/>
              <p:cNvSpPr/>
              <p:nvPr/>
            </p:nvSpPr>
            <p:spPr>
              <a:xfrm>
                <a:off x="1322917" y="1561831"/>
                <a:ext cx="3069696" cy="21544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Exhala por 7 segundos.</a:t>
                </a:r>
                <a:endParaRPr/>
              </a:p>
            </p:txBody>
          </p:sp>
          <p:sp>
            <p:nvSpPr>
              <p:cNvPr id="361" name="Google Shape;361;p27"/>
              <p:cNvSpPr/>
              <p:nvPr/>
            </p:nvSpPr>
            <p:spPr>
              <a:xfrm>
                <a:off x="548441" y="1493782"/>
                <a:ext cx="400819" cy="369332"/>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s-ES" sz="2400" u="none" cap="none" strike="noStrike">
                    <a:solidFill>
                      <a:srgbClr val="01B1C3"/>
                    </a:solidFill>
                    <a:latin typeface="Calibri"/>
                    <a:ea typeface="Calibri"/>
                    <a:cs typeface="Calibri"/>
                    <a:sym typeface="Calibri"/>
                  </a:rPr>
                  <a:t>04</a:t>
                </a:r>
                <a:endParaRPr b="1" i="0" sz="2400" u="none" cap="none" strike="noStrike">
                  <a:solidFill>
                    <a:srgbClr val="01B1C3"/>
                  </a:solidFill>
                  <a:latin typeface="Calibri"/>
                  <a:ea typeface="Calibri"/>
                  <a:cs typeface="Calibri"/>
                  <a:sym typeface="Calibri"/>
                </a:endParaRPr>
              </a:p>
            </p:txBody>
          </p:sp>
        </p:grpSp>
        <p:grpSp>
          <p:nvGrpSpPr>
            <p:cNvPr id="362" name="Google Shape;362;p27"/>
            <p:cNvGrpSpPr/>
            <p:nvPr/>
          </p:nvGrpSpPr>
          <p:grpSpPr>
            <a:xfrm>
              <a:off x="1034070" y="1597821"/>
              <a:ext cx="140792" cy="140258"/>
              <a:chOff x="3427964" y="2244682"/>
              <a:chExt cx="225891" cy="225034"/>
            </a:xfrm>
          </p:grpSpPr>
          <p:sp>
            <p:nvSpPr>
              <p:cNvPr id="363" name="Google Shape;363;p27"/>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4" name="Google Shape;364;p27"/>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grpSp>
        <p:nvGrpSpPr>
          <p:cNvPr id="365" name="Google Shape;365;p27"/>
          <p:cNvGrpSpPr/>
          <p:nvPr/>
        </p:nvGrpSpPr>
        <p:grpSpPr>
          <a:xfrm>
            <a:off x="548441" y="3775805"/>
            <a:ext cx="3844172" cy="369332"/>
            <a:chOff x="548441" y="1493782"/>
            <a:chExt cx="3844172" cy="369332"/>
          </a:xfrm>
        </p:grpSpPr>
        <p:grpSp>
          <p:nvGrpSpPr>
            <p:cNvPr id="366" name="Google Shape;366;p27"/>
            <p:cNvGrpSpPr/>
            <p:nvPr/>
          </p:nvGrpSpPr>
          <p:grpSpPr>
            <a:xfrm>
              <a:off x="548441" y="1493782"/>
              <a:ext cx="3844172" cy="369332"/>
              <a:chOff x="548441" y="1493782"/>
              <a:chExt cx="3844172" cy="369332"/>
            </a:xfrm>
          </p:grpSpPr>
          <p:sp>
            <p:nvSpPr>
              <p:cNvPr id="367" name="Google Shape;367;p27"/>
              <p:cNvSpPr/>
              <p:nvPr/>
            </p:nvSpPr>
            <p:spPr>
              <a:xfrm>
                <a:off x="1322917" y="1561831"/>
                <a:ext cx="3069696" cy="21544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Retén el aire durante 2 segundos.</a:t>
                </a:r>
                <a:endParaRPr/>
              </a:p>
            </p:txBody>
          </p:sp>
          <p:sp>
            <p:nvSpPr>
              <p:cNvPr id="368" name="Google Shape;368;p27"/>
              <p:cNvSpPr/>
              <p:nvPr/>
            </p:nvSpPr>
            <p:spPr>
              <a:xfrm>
                <a:off x="548441" y="1493782"/>
                <a:ext cx="400819" cy="369332"/>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s-ES" sz="2400" u="none" cap="none" strike="noStrike">
                    <a:solidFill>
                      <a:srgbClr val="01B1C3"/>
                    </a:solidFill>
                    <a:latin typeface="Calibri"/>
                    <a:ea typeface="Calibri"/>
                    <a:cs typeface="Calibri"/>
                    <a:sym typeface="Calibri"/>
                  </a:rPr>
                  <a:t>05</a:t>
                </a:r>
                <a:endParaRPr b="1" i="0" sz="2400" u="none" cap="none" strike="noStrike">
                  <a:solidFill>
                    <a:srgbClr val="01B1C3"/>
                  </a:solidFill>
                  <a:latin typeface="Calibri"/>
                  <a:ea typeface="Calibri"/>
                  <a:cs typeface="Calibri"/>
                  <a:sym typeface="Calibri"/>
                </a:endParaRPr>
              </a:p>
            </p:txBody>
          </p:sp>
        </p:grpSp>
        <p:grpSp>
          <p:nvGrpSpPr>
            <p:cNvPr id="369" name="Google Shape;369;p27"/>
            <p:cNvGrpSpPr/>
            <p:nvPr/>
          </p:nvGrpSpPr>
          <p:grpSpPr>
            <a:xfrm>
              <a:off x="1034070" y="1597821"/>
              <a:ext cx="140792" cy="140258"/>
              <a:chOff x="3427964" y="2244682"/>
              <a:chExt cx="225891" cy="225034"/>
            </a:xfrm>
          </p:grpSpPr>
          <p:sp>
            <p:nvSpPr>
              <p:cNvPr id="370" name="Google Shape;370;p27"/>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71" name="Google Shape;371;p27"/>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pic>
        <p:nvPicPr>
          <p:cNvPr id="372" name="Google Shape;372;p27"/>
          <p:cNvPicPr preferRelativeResize="0"/>
          <p:nvPr/>
        </p:nvPicPr>
        <p:blipFill rotWithShape="1">
          <a:blip r:embed="rId3">
            <a:alphaModFix/>
          </a:blip>
          <a:srcRect b="0" l="0" r="0" t="0"/>
          <a:stretch/>
        </p:blipFill>
        <p:spPr>
          <a:xfrm>
            <a:off x="4640069" y="1617435"/>
            <a:ext cx="4122268" cy="339785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9"/>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378" name="Google Shape;378;p49"/>
          <p:cNvGrpSpPr/>
          <p:nvPr/>
        </p:nvGrpSpPr>
        <p:grpSpPr>
          <a:xfrm>
            <a:off x="2506315" y="2194222"/>
            <a:ext cx="4581728" cy="1326557"/>
            <a:chOff x="2403187" y="2211377"/>
            <a:chExt cx="4581728" cy="1326557"/>
          </a:xfrm>
        </p:grpSpPr>
        <p:sp>
          <p:nvSpPr>
            <p:cNvPr id="379" name="Google Shape;379;p49"/>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CONCLUSIONES</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380" name="Google Shape;380;p49"/>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381" name="Google Shape;381;p49"/>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44"/>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1" name="Google Shape;71;p44"/>
          <p:cNvSpPr txBox="1"/>
          <p:nvPr/>
        </p:nvSpPr>
        <p:spPr>
          <a:xfrm>
            <a:off x="1282298" y="918372"/>
            <a:ext cx="5521800" cy="2154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El ser humano cuenta con seis emociones básicas de acuerdo al investigador y psicólogo Paul Eckman: </a:t>
            </a:r>
            <a:r>
              <a:rPr lang="es-ES">
                <a:solidFill>
                  <a:srgbClr val="262626"/>
                </a:solidFill>
                <a:latin typeface="Calibri"/>
                <a:ea typeface="Calibri"/>
                <a:cs typeface="Calibri"/>
                <a:sym typeface="Calibri"/>
              </a:rPr>
              <a:t>i</a:t>
            </a:r>
            <a:r>
              <a:rPr b="0" i="0" lang="es-ES" sz="1400" u="none" cap="none" strike="noStrike">
                <a:solidFill>
                  <a:srgbClr val="262626"/>
                </a:solidFill>
                <a:latin typeface="Calibri"/>
                <a:ea typeface="Calibri"/>
                <a:cs typeface="Calibri"/>
                <a:sym typeface="Calibri"/>
              </a:rPr>
              <a:t>ra, miedo, tristeza, alegría, asco y sorpresa.</a:t>
            </a:r>
            <a:endParaRPr/>
          </a:p>
          <a:p>
            <a:pPr indent="0" lvl="0" marL="0" marR="0" rtl="0" algn="l">
              <a:lnSpc>
                <a:spcPct val="100000"/>
              </a:lnSpc>
              <a:spcBef>
                <a:spcPts val="0"/>
              </a:spcBef>
              <a:spcAft>
                <a:spcPts val="0"/>
              </a:spcAft>
              <a:buNone/>
            </a:pPr>
            <a:r>
              <a:t/>
            </a:r>
            <a:endParaRPr b="0" i="0" sz="1400" u="none" cap="none" strike="noStrike">
              <a:solidFill>
                <a:srgbClr val="262626"/>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Cada emoción nos predispone de un modo diferente a la acción; cada una de ellas nos señala una dirección que, en el pasado, permitió resolver adecuadamente los innumerables desafíos a que se ha visto sometida la existencia humana.</a:t>
            </a:r>
            <a:endParaRPr/>
          </a:p>
          <a:p>
            <a:pPr indent="0" lvl="0" marL="0" marR="0" rtl="0" algn="l">
              <a:lnSpc>
                <a:spcPct val="100000"/>
              </a:lnSpc>
              <a:spcBef>
                <a:spcPts val="0"/>
              </a:spcBef>
              <a:spcAft>
                <a:spcPts val="0"/>
              </a:spcAft>
              <a:buNone/>
            </a:pPr>
            <a:r>
              <a:t/>
            </a:r>
            <a:endParaRPr b="0" i="0" sz="1400" u="none" cap="none" strike="noStrike">
              <a:solidFill>
                <a:srgbClr val="262626"/>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La canalización de las emociones es una estrategia apropiada para dirigir una vida más consciente, responsable y enfocada en los objetivos.</a:t>
            </a:r>
            <a:endParaRPr/>
          </a:p>
        </p:txBody>
      </p:sp>
      <p:pic>
        <p:nvPicPr>
          <p:cNvPr id="72" name="Google Shape;72;p44"/>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73" name="Google Shape;73;p44"/>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74" name="Google Shape;74;p44"/>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75" name="Google Shape;75;p44"/>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6" name="Google Shape;76;p4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pic>
        <p:nvPicPr>
          <p:cNvPr id="77" name="Google Shape;77;p44"/>
          <p:cNvPicPr preferRelativeResize="0"/>
          <p:nvPr/>
        </p:nvPicPr>
        <p:blipFill rotWithShape="1">
          <a:blip r:embed="rId3">
            <a:alphaModFix/>
          </a:blip>
          <a:srcRect b="0" l="0" r="0" t="0"/>
          <a:stretch/>
        </p:blipFill>
        <p:spPr>
          <a:xfrm>
            <a:off x="1010839" y="1610996"/>
            <a:ext cx="117851" cy="121369"/>
          </a:xfrm>
          <a:prstGeom prst="rect">
            <a:avLst/>
          </a:prstGeom>
          <a:noFill/>
          <a:ln>
            <a:noFill/>
          </a:ln>
        </p:spPr>
      </p:pic>
      <p:pic>
        <p:nvPicPr>
          <p:cNvPr id="78" name="Google Shape;78;p44"/>
          <p:cNvPicPr preferRelativeResize="0"/>
          <p:nvPr/>
        </p:nvPicPr>
        <p:blipFill rotWithShape="1">
          <a:blip r:embed="rId3">
            <a:alphaModFix/>
          </a:blip>
          <a:srcRect b="0" l="0" r="0" t="0"/>
          <a:stretch/>
        </p:blipFill>
        <p:spPr>
          <a:xfrm>
            <a:off x="1010839" y="2677822"/>
            <a:ext cx="117851" cy="12136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0"/>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8" name="Google Shape;388;p50"/>
          <p:cNvSpPr txBox="1"/>
          <p:nvPr/>
        </p:nvSpPr>
        <p:spPr>
          <a:xfrm>
            <a:off x="1279544" y="912813"/>
            <a:ext cx="5187900" cy="3663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Tenemos la capacidad de regular nuestro estado emocional e incluso estabilizar el equilibrio de nuestro sistema nervioso así como aumentar el sistema inmune a fin de poder afrontar amenazas externas.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La respiración progresiva y el trabajo de meditación permiten no sólo equilibrar nuestro estado emocional sino que también será un aporte para nuestra salud física.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Unos minutos diarios de ejercicio metódico en la respiración, nos resultará muy beneficioso tanto para el cuerpo como para el aumento de energía en situaciones de exigencia operativa.</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Seremos capaces de aprender a respirar precisamente ejercitando la correcta respiración. En los ejercicios de respiración interviene la conciencia y el deseo de querer obtener cambios emocionales. No vienen por sí mismos, se realizan. Por eso, es un ejercicio que implica una secuencialidad o responsabilidad de hacerlo de manera recurrente.</a:t>
            </a:r>
            <a:endParaRPr/>
          </a:p>
        </p:txBody>
      </p:sp>
      <p:pic>
        <p:nvPicPr>
          <p:cNvPr id="389" name="Google Shape;389;p50"/>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390" name="Google Shape;390;p50"/>
          <p:cNvPicPr preferRelativeResize="0"/>
          <p:nvPr/>
        </p:nvPicPr>
        <p:blipFill rotWithShape="1">
          <a:blip r:embed="rId3">
            <a:alphaModFix/>
          </a:blip>
          <a:srcRect b="0" l="0" r="0" t="0"/>
          <a:stretch/>
        </p:blipFill>
        <p:spPr>
          <a:xfrm>
            <a:off x="1011260" y="1817036"/>
            <a:ext cx="114138" cy="117546"/>
          </a:xfrm>
          <a:prstGeom prst="rect">
            <a:avLst/>
          </a:prstGeom>
          <a:noFill/>
          <a:ln>
            <a:noFill/>
          </a:ln>
        </p:spPr>
      </p:pic>
      <p:sp>
        <p:nvSpPr>
          <p:cNvPr id="391" name="Google Shape;391;p50"/>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392" name="Google Shape;392;p50"/>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393" name="Google Shape;393;p5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CONCLUSIONES </a:t>
            </a:r>
            <a:endParaRPr/>
          </a:p>
        </p:txBody>
      </p:sp>
      <p:pic>
        <p:nvPicPr>
          <p:cNvPr id="394" name="Google Shape;394;p50"/>
          <p:cNvPicPr preferRelativeResize="0"/>
          <p:nvPr/>
        </p:nvPicPr>
        <p:blipFill rotWithShape="1">
          <a:blip r:embed="rId3">
            <a:alphaModFix/>
          </a:blip>
          <a:srcRect b="0" l="0" r="0" t="0"/>
          <a:stretch/>
        </p:blipFill>
        <p:spPr>
          <a:xfrm>
            <a:off x="1011260" y="2668862"/>
            <a:ext cx="114138" cy="117546"/>
          </a:xfrm>
          <a:prstGeom prst="rect">
            <a:avLst/>
          </a:prstGeom>
          <a:noFill/>
          <a:ln>
            <a:noFill/>
          </a:ln>
        </p:spPr>
      </p:pic>
      <p:pic>
        <p:nvPicPr>
          <p:cNvPr id="395" name="Google Shape;395;p50"/>
          <p:cNvPicPr preferRelativeResize="0"/>
          <p:nvPr/>
        </p:nvPicPr>
        <p:blipFill rotWithShape="1">
          <a:blip r:embed="rId3">
            <a:alphaModFix/>
          </a:blip>
          <a:srcRect b="0" l="0" r="0" t="0"/>
          <a:stretch/>
        </p:blipFill>
        <p:spPr>
          <a:xfrm>
            <a:off x="1011260" y="3515918"/>
            <a:ext cx="114138" cy="11754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1"/>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01" name="Google Shape;401;p51"/>
          <p:cNvSpPr txBox="1"/>
          <p:nvPr/>
        </p:nvSpPr>
        <p:spPr>
          <a:xfrm>
            <a:off x="2519363"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BIBLIOGRAFÍA</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402" name="Google Shape;402;p51"/>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403" name="Google Shape;403;p51"/>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2"/>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09" name="Google Shape;409;p52"/>
          <p:cNvSpPr txBox="1"/>
          <p:nvPr/>
        </p:nvSpPr>
        <p:spPr>
          <a:xfrm>
            <a:off x="1279009" y="917823"/>
            <a:ext cx="4774320" cy="215443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Pollan, Michael. (2012). Cómo cambiar tu mente. Debate.</a:t>
            </a:r>
            <a:endParaRPr/>
          </a:p>
          <a:p>
            <a:pPr indent="0" lvl="0" marL="0" marR="0" rtl="0" algn="l">
              <a:lnSpc>
                <a:spcPct val="100000"/>
              </a:lnSpc>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Goleman Daniel (25ª Edición). Parte I: El Cerebro Emocional. En La Inteligencia Emocional, Ebook, Editorial Kairos. pp. 57 – 84.</a:t>
            </a:r>
            <a:endParaRPr/>
          </a:p>
          <a:p>
            <a:pPr indent="0" lvl="0" marL="0" marR="0" rtl="0" algn="l">
              <a:lnSpc>
                <a:spcPct val="100000"/>
              </a:lnSpc>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Vanistendael S. La resiliencia un concepto largo tiempo ignorado. Ginebra: Cuadernos Bice;1994</a:t>
            </a:r>
            <a:endParaRPr/>
          </a:p>
          <a:p>
            <a:pPr indent="0" lvl="0" marL="0" marR="0" rtl="0" algn="l">
              <a:lnSpc>
                <a:spcPct val="100000"/>
              </a:lnSpc>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Eficiencia en las terapias ¿Un paso más allá de la eficacia? Análisis del modelo cognitivo conductual (2018) Facultad de psicología</a:t>
            </a:r>
            <a:endParaRPr/>
          </a:p>
        </p:txBody>
      </p:sp>
      <p:pic>
        <p:nvPicPr>
          <p:cNvPr id="410" name="Google Shape;410;p52"/>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411" name="Google Shape;411;p52"/>
          <p:cNvPicPr preferRelativeResize="0"/>
          <p:nvPr/>
        </p:nvPicPr>
        <p:blipFill rotWithShape="1">
          <a:blip r:embed="rId3">
            <a:alphaModFix/>
          </a:blip>
          <a:srcRect b="0" l="0" r="0" t="0"/>
          <a:stretch/>
        </p:blipFill>
        <p:spPr>
          <a:xfrm>
            <a:off x="1008064" y="1405435"/>
            <a:ext cx="103867" cy="106967"/>
          </a:xfrm>
          <a:prstGeom prst="rect">
            <a:avLst/>
          </a:prstGeom>
          <a:noFill/>
          <a:ln>
            <a:noFill/>
          </a:ln>
        </p:spPr>
      </p:pic>
      <p:sp>
        <p:nvSpPr>
          <p:cNvPr id="412" name="Google Shape;412;p52"/>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413" name="Google Shape;413;p52"/>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414" name="Google Shape;414;p5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BIBLIOGRAFÍA</a:t>
            </a:r>
            <a:endParaRPr/>
          </a:p>
        </p:txBody>
      </p:sp>
      <p:pic>
        <p:nvPicPr>
          <p:cNvPr id="415" name="Google Shape;415;p52"/>
          <p:cNvPicPr preferRelativeResize="0"/>
          <p:nvPr/>
        </p:nvPicPr>
        <p:blipFill rotWithShape="1">
          <a:blip r:embed="rId3">
            <a:alphaModFix/>
          </a:blip>
          <a:srcRect b="0" l="0" r="0" t="0"/>
          <a:stretch/>
        </p:blipFill>
        <p:spPr>
          <a:xfrm>
            <a:off x="1008064" y="2041539"/>
            <a:ext cx="103867" cy="106967"/>
          </a:xfrm>
          <a:prstGeom prst="rect">
            <a:avLst/>
          </a:prstGeom>
          <a:noFill/>
          <a:ln>
            <a:noFill/>
          </a:ln>
        </p:spPr>
      </p:pic>
      <p:pic>
        <p:nvPicPr>
          <p:cNvPr id="416" name="Google Shape;416;p52"/>
          <p:cNvPicPr preferRelativeResize="0"/>
          <p:nvPr/>
        </p:nvPicPr>
        <p:blipFill rotWithShape="1">
          <a:blip r:embed="rId3">
            <a:alphaModFix/>
          </a:blip>
          <a:srcRect b="0" l="0" r="0" t="0"/>
          <a:stretch/>
        </p:blipFill>
        <p:spPr>
          <a:xfrm>
            <a:off x="1008064" y="2662641"/>
            <a:ext cx="103867" cy="10696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422" name="Google Shape;422;p53"/>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5"/>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5" name="Google Shape;85;p45"/>
          <p:cNvSpPr txBox="1"/>
          <p:nvPr/>
        </p:nvSpPr>
        <p:spPr>
          <a:xfrm>
            <a:off x="1282298" y="918372"/>
            <a:ext cx="5444400" cy="3447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Durante esta sesión:</a:t>
            </a:r>
            <a:endParaRPr/>
          </a:p>
          <a:p>
            <a:pPr indent="0" lvl="0" marL="0" marR="0" rtl="0" algn="l">
              <a:lnSpc>
                <a:spcPct val="100000"/>
              </a:lnSpc>
              <a:spcBef>
                <a:spcPts val="0"/>
              </a:spcBef>
              <a:spcAft>
                <a:spcPts val="0"/>
              </a:spcAft>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0" i="0" lang="es-ES" sz="1400" u="none" cap="none" strike="noStrike">
                <a:solidFill>
                  <a:srgbClr val="262626"/>
                </a:solidFill>
                <a:latin typeface="Calibri"/>
                <a:ea typeface="Calibri"/>
                <a:cs typeface="Calibri"/>
                <a:sym typeface="Calibri"/>
              </a:rPr>
              <a:t>Reconocerás la importancia de gestionar nuestras emociones a través de la práctica de estrategias dirigidas basadas en los principios psicoterapéuticos.</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0" i="0" lang="es-ES" sz="1400" u="none" cap="none" strike="noStrike">
                <a:solidFill>
                  <a:srgbClr val="262626"/>
                </a:solidFill>
                <a:latin typeface="Calibri"/>
                <a:ea typeface="Calibri"/>
                <a:cs typeface="Calibri"/>
                <a:sym typeface="Calibri"/>
              </a:rPr>
              <a:t>Reconocerás la importancia de la respiración guiada como recurso para enfocar la atención en conjunto que permita aliviar la tensión emocional.</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0" i="0" lang="es-ES" sz="1400" u="none" cap="none" strike="noStrike">
                <a:solidFill>
                  <a:srgbClr val="262626"/>
                </a:solidFill>
                <a:latin typeface="Calibri"/>
                <a:ea typeface="Calibri"/>
                <a:cs typeface="Calibri"/>
                <a:sym typeface="Calibri"/>
              </a:rPr>
              <a:t>Harás uso de las diferentes técnicas de respiración encaminad</a:t>
            </a:r>
            <a:r>
              <a:rPr lang="es-ES">
                <a:solidFill>
                  <a:srgbClr val="262626"/>
                </a:solidFill>
                <a:latin typeface="Calibri"/>
                <a:ea typeface="Calibri"/>
                <a:cs typeface="Calibri"/>
                <a:sym typeface="Calibri"/>
              </a:rPr>
              <a:t>as</a:t>
            </a:r>
            <a:r>
              <a:rPr b="0" i="0" lang="es-ES" sz="1400" u="none" cap="none" strike="noStrike">
                <a:solidFill>
                  <a:srgbClr val="262626"/>
                </a:solidFill>
                <a:latin typeface="Calibri"/>
                <a:ea typeface="Calibri"/>
                <a:cs typeface="Calibri"/>
                <a:sym typeface="Calibri"/>
              </a:rPr>
              <a:t> a  distintos propósitos, ya sea para activar energía o para reducir el nivel de ansiedad.</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0" i="0" lang="es-ES" sz="1400" u="none" cap="none" strike="noStrike">
                <a:solidFill>
                  <a:srgbClr val="262626"/>
                </a:solidFill>
                <a:latin typeface="Calibri"/>
                <a:ea typeface="Calibri"/>
                <a:cs typeface="Calibri"/>
                <a:sym typeface="Calibri"/>
              </a:rPr>
              <a:t>Serás consciente de que el impacto de los estímulos externos dependerá de la importancia que cada persona le brinde y no debe condicionarse para enfocar nuestra atención en aquello que realmente nos importa.</a:t>
            </a:r>
            <a:endParaRPr/>
          </a:p>
        </p:txBody>
      </p:sp>
      <p:pic>
        <p:nvPicPr>
          <p:cNvPr id="86" name="Google Shape;86;p45"/>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87" name="Google Shape;87;p45"/>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88" name="Google Shape;88;p45"/>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89" name="Google Shape;89;p45"/>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0" name="Google Shape;90;p4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4"/>
          <p:cNvSpPr/>
          <p:nvPr/>
        </p:nvSpPr>
        <p:spPr>
          <a:xfrm>
            <a:off x="503238" y="912813"/>
            <a:ext cx="8172450" cy="432117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96" name="Google Shape;96;p4"/>
          <p:cNvPicPr preferRelativeResize="0"/>
          <p:nvPr/>
        </p:nvPicPr>
        <p:blipFill rotWithShape="1">
          <a:blip r:embed="rId3">
            <a:alphaModFix/>
          </a:blip>
          <a:srcRect b="0" l="0" r="0" t="0"/>
          <a:stretch/>
        </p:blipFill>
        <p:spPr>
          <a:xfrm>
            <a:off x="2415388" y="920764"/>
            <a:ext cx="4313224" cy="4313224"/>
          </a:xfrm>
          <a:prstGeom prst="rect">
            <a:avLst/>
          </a:prstGeom>
          <a:noFill/>
          <a:ln>
            <a:noFill/>
          </a:ln>
        </p:spPr>
      </p:pic>
      <p:sp>
        <p:nvSpPr>
          <p:cNvPr id="97" name="Google Shape;97;p4"/>
          <p:cNvSpPr txBox="1"/>
          <p:nvPr/>
        </p:nvSpPr>
        <p:spPr>
          <a:xfrm>
            <a:off x="3700895" y="2257934"/>
            <a:ext cx="2001955" cy="30773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67"/>
              <a:buFont typeface="Arial"/>
              <a:buNone/>
            </a:pPr>
            <a:r>
              <a:rPr b="1" i="0" lang="es-ES" sz="1400" u="none" cap="none" strike="noStrike">
                <a:solidFill>
                  <a:schemeClr val="lt1"/>
                </a:solidFill>
                <a:latin typeface="Calibri"/>
                <a:ea typeface="Calibri"/>
                <a:cs typeface="Calibri"/>
                <a:sym typeface="Calibri"/>
              </a:rPr>
              <a:t>CIRCUITO </a:t>
            </a:r>
            <a:r>
              <a:rPr b="1" lang="es-ES">
                <a:solidFill>
                  <a:schemeClr val="lt1"/>
                </a:solidFill>
                <a:latin typeface="Calibri"/>
                <a:ea typeface="Calibri"/>
                <a:cs typeface="Calibri"/>
                <a:sym typeface="Calibri"/>
              </a:rPr>
              <a:t>LÍMBICO</a:t>
            </a:r>
            <a:endParaRPr b="0" i="0" sz="1400" u="none" cap="none" strike="noStrike">
              <a:solidFill>
                <a:schemeClr val="lt1"/>
              </a:solidFill>
              <a:latin typeface="Arial"/>
              <a:ea typeface="Arial"/>
              <a:cs typeface="Arial"/>
              <a:sym typeface="Arial"/>
            </a:endParaRPr>
          </a:p>
        </p:txBody>
      </p:sp>
      <p:sp>
        <p:nvSpPr>
          <p:cNvPr id="98" name="Google Shape;98;p4"/>
          <p:cNvSpPr txBox="1"/>
          <p:nvPr/>
        </p:nvSpPr>
        <p:spPr>
          <a:xfrm>
            <a:off x="3773954" y="1546032"/>
            <a:ext cx="1960860" cy="30773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333"/>
              <a:buFont typeface="Arial"/>
              <a:buNone/>
            </a:pPr>
            <a:r>
              <a:rPr b="1" i="0" lang="es-ES" sz="1400" u="none" cap="none" strike="noStrike">
                <a:solidFill>
                  <a:schemeClr val="lt1"/>
                </a:solidFill>
                <a:latin typeface="Calibri"/>
                <a:ea typeface="Calibri"/>
                <a:cs typeface="Calibri"/>
                <a:sym typeface="Calibri"/>
              </a:rPr>
              <a:t>PENSAMIENTOS</a:t>
            </a:r>
            <a:endParaRPr b="0" i="0" sz="1400" u="none" cap="none" strike="noStrike">
              <a:solidFill>
                <a:schemeClr val="lt1"/>
              </a:solidFill>
              <a:latin typeface="Arial"/>
              <a:ea typeface="Arial"/>
              <a:cs typeface="Arial"/>
              <a:sym typeface="Arial"/>
            </a:endParaRPr>
          </a:p>
        </p:txBody>
      </p:sp>
      <p:sp>
        <p:nvSpPr>
          <p:cNvPr id="99" name="Google Shape;99;p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grpSp>
        <p:nvGrpSpPr>
          <p:cNvPr id="100" name="Google Shape;100;p4"/>
          <p:cNvGrpSpPr/>
          <p:nvPr/>
        </p:nvGrpSpPr>
        <p:grpSpPr>
          <a:xfrm>
            <a:off x="4219622" y="1871695"/>
            <a:ext cx="1052759" cy="413201"/>
            <a:chOff x="4219622" y="2017024"/>
            <a:chExt cx="1052759" cy="413201"/>
          </a:xfrm>
        </p:grpSpPr>
        <p:sp>
          <p:nvSpPr>
            <p:cNvPr id="101" name="Google Shape;101;p4"/>
            <p:cNvSpPr/>
            <p:nvPr/>
          </p:nvSpPr>
          <p:spPr>
            <a:xfrm rot="8022210">
              <a:off x="4280736" y="2125525"/>
              <a:ext cx="223750" cy="264734"/>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sp>
          <p:nvSpPr>
            <p:cNvPr id="102" name="Google Shape;102;p4"/>
            <p:cNvSpPr/>
            <p:nvPr/>
          </p:nvSpPr>
          <p:spPr>
            <a:xfrm rot="10800000">
              <a:off x="4651488" y="2017024"/>
              <a:ext cx="199799" cy="296470"/>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sp>
          <p:nvSpPr>
            <p:cNvPr id="103" name="Google Shape;103;p4"/>
            <p:cNvSpPr/>
            <p:nvPr/>
          </p:nvSpPr>
          <p:spPr>
            <a:xfrm flipH="1" rot="-8022210">
              <a:off x="4987517" y="2125525"/>
              <a:ext cx="223750" cy="264734"/>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grpSp>
      <p:grpSp>
        <p:nvGrpSpPr>
          <p:cNvPr id="104" name="Google Shape;104;p4"/>
          <p:cNvGrpSpPr/>
          <p:nvPr/>
        </p:nvGrpSpPr>
        <p:grpSpPr>
          <a:xfrm flipH="1" rot="10800000">
            <a:off x="4225008" y="2531628"/>
            <a:ext cx="1052759" cy="413201"/>
            <a:chOff x="4219622" y="2017024"/>
            <a:chExt cx="1052759" cy="413201"/>
          </a:xfrm>
        </p:grpSpPr>
        <p:sp>
          <p:nvSpPr>
            <p:cNvPr id="105" name="Google Shape;105;p4"/>
            <p:cNvSpPr/>
            <p:nvPr/>
          </p:nvSpPr>
          <p:spPr>
            <a:xfrm rot="8022210">
              <a:off x="4280736" y="2125525"/>
              <a:ext cx="223750" cy="264734"/>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sp>
          <p:nvSpPr>
            <p:cNvPr id="106" name="Google Shape;106;p4"/>
            <p:cNvSpPr/>
            <p:nvPr/>
          </p:nvSpPr>
          <p:spPr>
            <a:xfrm rot="10800000">
              <a:off x="4651488" y="2017024"/>
              <a:ext cx="199799" cy="296470"/>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sp>
          <p:nvSpPr>
            <p:cNvPr id="107" name="Google Shape;107;p4"/>
            <p:cNvSpPr/>
            <p:nvPr/>
          </p:nvSpPr>
          <p:spPr>
            <a:xfrm flipH="1" rot="-8022210">
              <a:off x="4987517" y="2125525"/>
              <a:ext cx="223750" cy="264734"/>
            </a:xfrm>
            <a:prstGeom prst="downArrow">
              <a:avLst>
                <a:gd fmla="val 50000" name="adj1"/>
                <a:gd fmla="val 50000" name="adj2"/>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descr="Nuestros Pensamientos Determinan Nuestro Destino — Elite Coaching" id="112" name="Google Shape;112;p5"/>
          <p:cNvPicPr preferRelativeResize="0"/>
          <p:nvPr/>
        </p:nvPicPr>
        <p:blipFill rotWithShape="1">
          <a:blip r:embed="rId3">
            <a:alphaModFix/>
          </a:blip>
          <a:srcRect b="15709" l="0" r="0" t="9859"/>
          <a:stretch/>
        </p:blipFill>
        <p:spPr>
          <a:xfrm>
            <a:off x="1289987" y="2655736"/>
            <a:ext cx="5301644" cy="2578252"/>
          </a:xfrm>
          <a:prstGeom prst="rect">
            <a:avLst/>
          </a:prstGeom>
          <a:noFill/>
          <a:ln>
            <a:noFill/>
          </a:ln>
        </p:spPr>
      </p:pic>
      <p:sp>
        <p:nvSpPr>
          <p:cNvPr id="113" name="Google Shape;113;p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pic>
        <p:nvPicPr>
          <p:cNvPr id="114" name="Google Shape;114;p5"/>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115" name="Google Shape;115;p5"/>
          <p:cNvSpPr txBox="1"/>
          <p:nvPr/>
        </p:nvSpPr>
        <p:spPr>
          <a:xfrm>
            <a:off x="1282298" y="918372"/>
            <a:ext cx="5521800" cy="1508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1" lang="es-ES" sz="1400" u="none" cap="none" strike="noStrike">
                <a:solidFill>
                  <a:srgbClr val="262626"/>
                </a:solidFill>
                <a:latin typeface="Calibri"/>
                <a:ea typeface="Calibri"/>
                <a:cs typeface="Calibri"/>
                <a:sym typeface="Calibri"/>
              </a:rPr>
              <a:t>Los pensamientos se producen en el cerebro consciente también llamado neocórtex </a:t>
            </a:r>
            <a:r>
              <a:rPr i="1" lang="es-ES">
                <a:solidFill>
                  <a:srgbClr val="262626"/>
                </a:solidFill>
                <a:latin typeface="Calibri"/>
                <a:ea typeface="Calibri"/>
                <a:cs typeface="Calibri"/>
                <a:sym typeface="Calibri"/>
              </a:rPr>
              <a:t>que</a:t>
            </a:r>
            <a:r>
              <a:rPr b="0" i="1" lang="es-ES" sz="1400" u="none" cap="none" strike="noStrike">
                <a:solidFill>
                  <a:srgbClr val="262626"/>
                </a:solidFill>
                <a:latin typeface="Calibri"/>
                <a:ea typeface="Calibri"/>
                <a:cs typeface="Calibri"/>
                <a:sym typeface="Calibri"/>
              </a:rPr>
              <a:t> posee las funciones para interpretar, reflexionar y elaborar estrategias de acción que nos permit</a:t>
            </a:r>
            <a:r>
              <a:rPr i="1" lang="es-ES">
                <a:solidFill>
                  <a:srgbClr val="262626"/>
                </a:solidFill>
                <a:latin typeface="Calibri"/>
                <a:ea typeface="Calibri"/>
                <a:cs typeface="Calibri"/>
                <a:sym typeface="Calibri"/>
              </a:rPr>
              <a:t>an</a:t>
            </a:r>
            <a:r>
              <a:rPr b="0" i="1" lang="es-ES" sz="1400" u="none" cap="none" strike="noStrike">
                <a:solidFill>
                  <a:srgbClr val="262626"/>
                </a:solidFill>
                <a:latin typeface="Calibri"/>
                <a:ea typeface="Calibri"/>
                <a:cs typeface="Calibri"/>
                <a:sym typeface="Calibri"/>
              </a:rPr>
              <a:t> resolver problemas habituales de mediana y alta complejidad. Del mismo modo, es capaz de ayudarnos a dirigir nuestra atención y concentración en aquello que nos motiva, además de ayudar a que recordemos lo más importante para luego permitir la ejecución del mismo. </a:t>
            </a:r>
            <a:endParaRPr/>
          </a:p>
        </p:txBody>
      </p:sp>
      <p:pic>
        <p:nvPicPr>
          <p:cNvPr id="116" name="Google Shape;116;p5"/>
          <p:cNvPicPr preferRelativeResize="0"/>
          <p:nvPr/>
        </p:nvPicPr>
        <p:blipFill rotWithShape="1">
          <a:blip r:embed="rId5">
            <a:alphaModFix/>
          </a:blip>
          <a:srcRect b="0" l="0" r="0" t="0"/>
          <a:stretch/>
        </p:blipFill>
        <p:spPr>
          <a:xfrm>
            <a:off x="1010839" y="954885"/>
            <a:ext cx="117851" cy="12136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pic>
        <p:nvPicPr>
          <p:cNvPr id="122" name="Google Shape;122;p6"/>
          <p:cNvPicPr preferRelativeResize="0"/>
          <p:nvPr/>
        </p:nvPicPr>
        <p:blipFill rotWithShape="1">
          <a:blip r:embed="rId3">
            <a:alphaModFix amt="42000"/>
          </a:blip>
          <a:srcRect b="0" l="0" r="0" t="0"/>
          <a:stretch/>
        </p:blipFill>
        <p:spPr>
          <a:xfrm>
            <a:off x="6986661" y="3052731"/>
            <a:ext cx="1689027" cy="2181257"/>
          </a:xfrm>
          <a:prstGeom prst="rect">
            <a:avLst/>
          </a:prstGeom>
          <a:noFill/>
          <a:ln>
            <a:noFill/>
          </a:ln>
        </p:spPr>
      </p:pic>
      <p:sp>
        <p:nvSpPr>
          <p:cNvPr id="123" name="Google Shape;123;p6"/>
          <p:cNvSpPr txBox="1"/>
          <p:nvPr/>
        </p:nvSpPr>
        <p:spPr>
          <a:xfrm>
            <a:off x="1282298" y="918372"/>
            <a:ext cx="5521800" cy="129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1" lang="es-ES" sz="1400" u="none" cap="none" strike="noStrike">
                <a:solidFill>
                  <a:srgbClr val="262626"/>
                </a:solidFill>
                <a:latin typeface="Calibri"/>
                <a:ea typeface="Calibri"/>
                <a:cs typeface="Calibri"/>
                <a:sym typeface="Calibri"/>
              </a:rPr>
              <a:t>Las emociones se activan en el sistema límbico (debajo de nuestro neocórtex)</a:t>
            </a:r>
            <a:r>
              <a:rPr i="1" lang="es-ES">
                <a:solidFill>
                  <a:srgbClr val="262626"/>
                </a:solidFill>
                <a:latin typeface="Calibri"/>
                <a:ea typeface="Calibri"/>
                <a:cs typeface="Calibri"/>
                <a:sym typeface="Calibri"/>
              </a:rPr>
              <a:t>. E</a:t>
            </a:r>
            <a:r>
              <a:rPr b="0" i="1" lang="es-ES" sz="1400" u="none" cap="none" strike="noStrike">
                <a:solidFill>
                  <a:srgbClr val="262626"/>
                </a:solidFill>
                <a:latin typeface="Calibri"/>
                <a:ea typeface="Calibri"/>
                <a:cs typeface="Calibri"/>
                <a:sym typeface="Calibri"/>
              </a:rPr>
              <a:t>st</a:t>
            </a:r>
            <a:r>
              <a:rPr i="1" lang="es-ES">
                <a:solidFill>
                  <a:srgbClr val="262626"/>
                </a:solidFill>
                <a:latin typeface="Calibri"/>
                <a:ea typeface="Calibri"/>
                <a:cs typeface="Calibri"/>
                <a:sym typeface="Calibri"/>
              </a:rPr>
              <a:t>e</a:t>
            </a:r>
            <a:r>
              <a:rPr b="0" i="1" lang="es-ES" sz="1400" u="none" cap="none" strike="noStrike">
                <a:solidFill>
                  <a:srgbClr val="262626"/>
                </a:solidFill>
                <a:latin typeface="Calibri"/>
                <a:ea typeface="Calibri"/>
                <a:cs typeface="Calibri"/>
                <a:sym typeface="Calibri"/>
              </a:rPr>
              <a:t>, gracias al funcionamiento de la amígdala, será responsable de que experimentemos emociones y de que también se produzca una reacción psicofisiológica para luego responder de manera conductual. Se puede decir que gracias al sistema límbico le damos una valoración del significado emocional de las experiencias.</a:t>
            </a:r>
            <a:endParaRPr/>
          </a:p>
        </p:txBody>
      </p:sp>
      <p:pic>
        <p:nvPicPr>
          <p:cNvPr id="124" name="Google Shape;124;p6"/>
          <p:cNvPicPr preferRelativeResize="0"/>
          <p:nvPr/>
        </p:nvPicPr>
        <p:blipFill rotWithShape="1">
          <a:blip r:embed="rId4">
            <a:alphaModFix/>
          </a:blip>
          <a:srcRect b="0" l="0" r="0" t="0"/>
          <a:stretch/>
        </p:blipFill>
        <p:spPr>
          <a:xfrm>
            <a:off x="1010839" y="954885"/>
            <a:ext cx="117851" cy="121369"/>
          </a:xfrm>
          <a:prstGeom prst="rect">
            <a:avLst/>
          </a:prstGeom>
          <a:noFill/>
          <a:ln>
            <a:noFill/>
          </a:ln>
        </p:spPr>
      </p:pic>
      <p:pic>
        <p:nvPicPr>
          <p:cNvPr id="125" name="Google Shape;125;p6"/>
          <p:cNvPicPr preferRelativeResize="0"/>
          <p:nvPr/>
        </p:nvPicPr>
        <p:blipFill rotWithShape="1">
          <a:blip r:embed="rId5">
            <a:alphaModFix/>
          </a:blip>
          <a:srcRect b="13709" l="0" r="0" t="16114"/>
          <a:stretch/>
        </p:blipFill>
        <p:spPr>
          <a:xfrm>
            <a:off x="1231126" y="2480806"/>
            <a:ext cx="5233284" cy="275463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46"/>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2" name="Google Shape;132;p46"/>
          <p:cNvSpPr txBox="1"/>
          <p:nvPr/>
        </p:nvSpPr>
        <p:spPr>
          <a:xfrm>
            <a:off x="1008063" y="3169972"/>
            <a:ext cx="776222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RESPIRACIÓN</a:t>
            </a:r>
            <a:br>
              <a:rPr b="0" i="0" lang="es-ES" sz="2800" u="none" cap="none" strike="noStrike">
                <a:solidFill>
                  <a:schemeClr val="lt1"/>
                </a:solidFill>
                <a:latin typeface="Arial"/>
                <a:ea typeface="Arial"/>
                <a:cs typeface="Arial"/>
                <a:sym typeface="Arial"/>
              </a:rPr>
            </a:br>
            <a:r>
              <a:rPr b="1" i="0" lang="es-ES" sz="2800" u="none" cap="none" strike="noStrike">
                <a:solidFill>
                  <a:schemeClr val="lt1"/>
                </a:solidFill>
                <a:latin typeface="Arial"/>
                <a:ea typeface="Arial"/>
                <a:cs typeface="Arial"/>
                <a:sym typeface="Arial"/>
              </a:rPr>
              <a:t>CONSCIENTE</a:t>
            </a:r>
            <a:endParaRPr/>
          </a:p>
        </p:txBody>
      </p:sp>
      <p:pic>
        <p:nvPicPr>
          <p:cNvPr id="133" name="Google Shape;133;p46"/>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nvSpPr>
        <p:spPr>
          <a:xfrm>
            <a:off x="506385" y="919178"/>
            <a:ext cx="2817300" cy="3879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1" lang="es-ES" sz="1400" u="none" cap="none" strike="noStrike">
                <a:solidFill>
                  <a:schemeClr val="dk1"/>
                </a:solidFill>
                <a:latin typeface="Calibri"/>
                <a:ea typeface="Calibri"/>
                <a:cs typeface="Calibri"/>
                <a:sym typeface="Calibri"/>
              </a:rPr>
              <a:t>A la mayoría de nosotros se nos ha enseñado que, para poder lograr nuestros objetivos personales, académicos y profesionales debemos luchar o tener una actitud de combate. El problema es más complejo, ya que cuando actuamos </a:t>
            </a:r>
            <a:r>
              <a:rPr i="1" lang="es-ES">
                <a:solidFill>
                  <a:schemeClr val="dk1"/>
                </a:solidFill>
                <a:latin typeface="Calibri"/>
                <a:ea typeface="Calibri"/>
                <a:cs typeface="Calibri"/>
                <a:sym typeface="Calibri"/>
              </a:rPr>
              <a:t>en</a:t>
            </a:r>
            <a:r>
              <a:rPr b="0" i="1" lang="es-ES" sz="1400" u="none" cap="none" strike="noStrike">
                <a:solidFill>
                  <a:schemeClr val="dk1"/>
                </a:solidFill>
                <a:latin typeface="Calibri"/>
                <a:ea typeface="Calibri"/>
                <a:cs typeface="Calibri"/>
                <a:sym typeface="Calibri"/>
              </a:rPr>
              <a:t> modo lucha iremos elevando nuestros niveles de tensión emocional. Y cuanto más tensos estamos, generalmente nuestro rendimiento decae. El planteamiento de las estrategias de control (autocontrol) es comprender que para llegar a nuestro nivel óptimo de actuación necesitamos estar lo más conscientes posibles. Del mismo modo, para estar conscientes, tenemos que mantener un equilibrio emocional.</a:t>
            </a:r>
            <a:endParaRPr b="0" i="0" sz="1200" u="none" cap="none" strike="noStrike">
              <a:solidFill>
                <a:schemeClr val="dk1"/>
              </a:solidFill>
              <a:latin typeface="Arial"/>
              <a:ea typeface="Arial"/>
              <a:cs typeface="Arial"/>
              <a:sym typeface="Arial"/>
            </a:endParaRPr>
          </a:p>
        </p:txBody>
      </p:sp>
      <p:sp>
        <p:nvSpPr>
          <p:cNvPr id="139" name="Google Shape;139;p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RESPIRACIÓN CONSCIENTE</a:t>
            </a:r>
            <a:endParaRPr/>
          </a:p>
        </p:txBody>
      </p:sp>
      <p:pic>
        <p:nvPicPr>
          <p:cNvPr id="140" name="Google Shape;140;p8"/>
          <p:cNvPicPr preferRelativeResize="0"/>
          <p:nvPr/>
        </p:nvPicPr>
        <p:blipFill rotWithShape="1">
          <a:blip r:embed="rId3">
            <a:alphaModFix/>
          </a:blip>
          <a:srcRect b="0" l="7939" r="5224" t="0"/>
          <a:stretch/>
        </p:blipFill>
        <p:spPr>
          <a:xfrm>
            <a:off x="3626610" y="920764"/>
            <a:ext cx="5049078" cy="43132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